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handoutMasterIdLst>
    <p:handoutMasterId r:id="rId25"/>
  </p:handoutMasterIdLst>
  <p:sldIdLst>
    <p:sldId id="3714" r:id="rId2"/>
    <p:sldId id="4034" r:id="rId3"/>
    <p:sldId id="4035" r:id="rId4"/>
    <p:sldId id="4033" r:id="rId5"/>
    <p:sldId id="4037" r:id="rId6"/>
    <p:sldId id="4038" r:id="rId7"/>
    <p:sldId id="4042" r:id="rId8"/>
    <p:sldId id="4043" r:id="rId9"/>
    <p:sldId id="4044" r:id="rId10"/>
    <p:sldId id="4046" r:id="rId11"/>
    <p:sldId id="4047" r:id="rId12"/>
    <p:sldId id="4048" r:id="rId13"/>
    <p:sldId id="4049" r:id="rId14"/>
    <p:sldId id="4050" r:id="rId15"/>
    <p:sldId id="4039" r:id="rId16"/>
    <p:sldId id="4040" r:id="rId17"/>
    <p:sldId id="4051" r:id="rId18"/>
    <p:sldId id="4041" r:id="rId19"/>
    <p:sldId id="4052" r:id="rId20"/>
    <p:sldId id="4053" r:id="rId21"/>
    <p:sldId id="4054" r:id="rId22"/>
    <p:sldId id="4030" r:id="rId23"/>
  </p:sldIdLst>
  <p:sldSz cx="12192000" cy="6858000"/>
  <p:notesSz cx="7315200" cy="96012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D5EA"/>
    <a:srgbClr val="EA6B14"/>
    <a:srgbClr val="0070C0"/>
    <a:srgbClr val="5A2B7D"/>
    <a:srgbClr val="542975"/>
    <a:srgbClr val="3C1D53"/>
    <a:srgbClr val="572B79"/>
    <a:srgbClr val="3F1D59"/>
    <a:srgbClr val="4F256F"/>
    <a:srgbClr val="0B44B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1" autoAdjust="0"/>
    <p:restoredTop sz="92713" autoAdjust="0"/>
  </p:normalViewPr>
  <p:slideViewPr>
    <p:cSldViewPr snapToGrid="0" snapToObjects="1">
      <p:cViewPr varScale="1">
        <p:scale>
          <a:sx n="63" d="100"/>
          <a:sy n="63" d="100"/>
        </p:scale>
        <p:origin x="732" y="64"/>
      </p:cViewPr>
      <p:guideLst>
        <p:guide orient="horz" pos="2160"/>
        <p:guide pos="3840"/>
      </p:guideLst>
    </p:cSldViewPr>
  </p:slideViewPr>
  <p:outlineViewPr>
    <p:cViewPr>
      <p:scale>
        <a:sx n="33" d="100"/>
        <a:sy n="33" d="100"/>
      </p:scale>
      <p:origin x="0" y="-8376"/>
    </p:cViewPr>
  </p:outlineViewPr>
  <p:notesTextViewPr>
    <p:cViewPr>
      <p:scale>
        <a:sx n="1" d="1"/>
        <a:sy n="1" d="1"/>
      </p:scale>
      <p:origin x="0" y="0"/>
    </p:cViewPr>
  </p:notesTextViewPr>
  <p:sorterViewPr>
    <p:cViewPr>
      <p:scale>
        <a:sx n="140" d="100"/>
        <a:sy n="14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51EEA08-42D6-4AF6-9F94-D77130350E2A}"/>
              </a:ext>
            </a:extLst>
          </p:cNvPr>
          <p:cNvSpPr>
            <a:spLocks noGrp="1"/>
          </p:cNvSpPr>
          <p:nvPr>
            <p:ph type="hdr" sz="quarter"/>
          </p:nvPr>
        </p:nvSpPr>
        <p:spPr>
          <a:xfrm>
            <a:off x="0" y="0"/>
            <a:ext cx="3168650" cy="481013"/>
          </a:xfrm>
          <a:prstGeom prst="rect">
            <a:avLst/>
          </a:prstGeom>
        </p:spPr>
        <p:txBody>
          <a:bodyPr vert="horz" lIns="96655" tIns="48328" rIns="96655" bIns="48328"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5AD613A0-0924-4AF0-96DE-16827DDE3E90}"/>
              </a:ext>
            </a:extLst>
          </p:cNvPr>
          <p:cNvSpPr>
            <a:spLocks noGrp="1"/>
          </p:cNvSpPr>
          <p:nvPr>
            <p:ph type="dt" sz="quarter" idx="1"/>
          </p:nvPr>
        </p:nvSpPr>
        <p:spPr>
          <a:xfrm>
            <a:off x="4144963" y="0"/>
            <a:ext cx="3168650" cy="481013"/>
          </a:xfrm>
          <a:prstGeom prst="rect">
            <a:avLst/>
          </a:prstGeom>
        </p:spPr>
        <p:txBody>
          <a:bodyPr vert="horz" lIns="96655" tIns="48328" rIns="96655" bIns="48328" rtlCol="0"/>
          <a:lstStyle>
            <a:lvl1pPr algn="r" eaLnBrk="1" fontAlgn="auto" hangingPunct="1">
              <a:spcBef>
                <a:spcPts val="0"/>
              </a:spcBef>
              <a:spcAft>
                <a:spcPts val="0"/>
              </a:spcAft>
              <a:defRPr sz="1200">
                <a:latin typeface="+mn-lt"/>
              </a:defRPr>
            </a:lvl1pPr>
          </a:lstStyle>
          <a:p>
            <a:pPr>
              <a:defRPr/>
            </a:pPr>
            <a:fld id="{B8589D27-1ED7-4185-BC00-B8258095E55C}" type="datetimeFigureOut">
              <a:rPr lang="en-US"/>
              <a:pPr>
                <a:defRPr/>
              </a:pPr>
              <a:t>7/4/2022</a:t>
            </a:fld>
            <a:endParaRPr lang="en-US"/>
          </a:p>
        </p:txBody>
      </p:sp>
      <p:sp>
        <p:nvSpPr>
          <p:cNvPr id="4" name="Footer Placeholder 3">
            <a:extLst>
              <a:ext uri="{FF2B5EF4-FFF2-40B4-BE49-F238E27FC236}">
                <a16:creationId xmlns:a16="http://schemas.microsoft.com/office/drawing/2014/main" id="{B52350B3-3CA3-41D5-B13E-47D318BBDC0A}"/>
              </a:ext>
            </a:extLst>
          </p:cNvPr>
          <p:cNvSpPr>
            <a:spLocks noGrp="1"/>
          </p:cNvSpPr>
          <p:nvPr>
            <p:ph type="ftr" sz="quarter" idx="2"/>
          </p:nvPr>
        </p:nvSpPr>
        <p:spPr>
          <a:xfrm>
            <a:off x="0" y="9118600"/>
            <a:ext cx="3168650" cy="481013"/>
          </a:xfrm>
          <a:prstGeom prst="rect">
            <a:avLst/>
          </a:prstGeom>
        </p:spPr>
        <p:txBody>
          <a:bodyPr vert="horz" lIns="96655" tIns="48328" rIns="96655" bIns="48328" rtlCol="0" anchor="b"/>
          <a:lstStyle>
            <a:lvl1pPr algn="l" eaLnBrk="1" fontAlgn="auto" hangingPunct="1">
              <a:spcBef>
                <a:spcPts val="0"/>
              </a:spcBef>
              <a:spcAft>
                <a:spcPts val="0"/>
              </a:spcAft>
              <a:defRPr sz="1200">
                <a:latin typeface="+mn-lt"/>
              </a:defRPr>
            </a:lvl1pPr>
          </a:lstStyle>
          <a:p>
            <a:pPr>
              <a:defRPr/>
            </a:pPr>
            <a:endParaRPr lang="en-US"/>
          </a:p>
        </p:txBody>
      </p:sp>
      <p:sp>
        <p:nvSpPr>
          <p:cNvPr id="5" name="Slide Number Placeholder 4">
            <a:extLst>
              <a:ext uri="{FF2B5EF4-FFF2-40B4-BE49-F238E27FC236}">
                <a16:creationId xmlns:a16="http://schemas.microsoft.com/office/drawing/2014/main" id="{F72E410D-B173-4298-83C8-3D99E945800C}"/>
              </a:ext>
            </a:extLst>
          </p:cNvPr>
          <p:cNvSpPr>
            <a:spLocks noGrp="1"/>
          </p:cNvSpPr>
          <p:nvPr>
            <p:ph type="sldNum" sz="quarter" idx="3"/>
          </p:nvPr>
        </p:nvSpPr>
        <p:spPr>
          <a:xfrm>
            <a:off x="4144963" y="9118600"/>
            <a:ext cx="3168650" cy="481013"/>
          </a:xfrm>
          <a:prstGeom prst="rect">
            <a:avLst/>
          </a:prstGeom>
        </p:spPr>
        <p:txBody>
          <a:bodyPr vert="horz" wrap="square" lIns="96655" tIns="48328" rIns="96655" bIns="48328" numCol="1" anchor="b" anchorCtr="0" compatLnSpc="1">
            <a:prstTxWarp prst="textNoShape">
              <a:avLst/>
            </a:prstTxWarp>
          </a:bodyPr>
          <a:lstStyle>
            <a:lvl1pPr algn="r" eaLnBrk="1" hangingPunct="1">
              <a:defRPr sz="1200"/>
            </a:lvl1pPr>
          </a:lstStyle>
          <a:p>
            <a:pPr>
              <a:defRPr/>
            </a:pPr>
            <a:fld id="{15E46F19-ACE3-475F-B28A-D5CAAF674276}"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BE1A2A7-92CE-49D2-8415-D43E328A2C25}"/>
              </a:ext>
            </a:extLst>
          </p:cNvPr>
          <p:cNvSpPr>
            <a:spLocks noGrp="1"/>
          </p:cNvSpPr>
          <p:nvPr>
            <p:ph type="hdr" sz="quarter"/>
          </p:nvPr>
        </p:nvSpPr>
        <p:spPr>
          <a:xfrm>
            <a:off x="0" y="0"/>
            <a:ext cx="3168650" cy="482600"/>
          </a:xfrm>
          <a:prstGeom prst="rect">
            <a:avLst/>
          </a:prstGeom>
        </p:spPr>
        <p:txBody>
          <a:bodyPr vert="horz" lIns="96655" tIns="48328" rIns="96655" bIns="48328"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1ADAECB2-2803-494C-8C8C-18E888330721}"/>
              </a:ext>
            </a:extLst>
          </p:cNvPr>
          <p:cNvSpPr>
            <a:spLocks noGrp="1"/>
          </p:cNvSpPr>
          <p:nvPr>
            <p:ph type="dt" idx="1"/>
          </p:nvPr>
        </p:nvSpPr>
        <p:spPr>
          <a:xfrm>
            <a:off x="4144963" y="0"/>
            <a:ext cx="3168650" cy="482600"/>
          </a:xfrm>
          <a:prstGeom prst="rect">
            <a:avLst/>
          </a:prstGeom>
        </p:spPr>
        <p:txBody>
          <a:bodyPr vert="horz" lIns="96655" tIns="48328" rIns="96655" bIns="48328" rtlCol="0"/>
          <a:lstStyle>
            <a:lvl1pPr algn="r" eaLnBrk="1" fontAlgn="auto" hangingPunct="1">
              <a:spcBef>
                <a:spcPts val="0"/>
              </a:spcBef>
              <a:spcAft>
                <a:spcPts val="0"/>
              </a:spcAft>
              <a:defRPr sz="1200">
                <a:latin typeface="+mn-lt"/>
              </a:defRPr>
            </a:lvl1pPr>
          </a:lstStyle>
          <a:p>
            <a:pPr>
              <a:defRPr/>
            </a:pPr>
            <a:fld id="{FDF2B3F3-3A3F-4BE6-AD51-C728020384B8}" type="datetimeFigureOut">
              <a:rPr lang="en-US"/>
              <a:pPr>
                <a:defRPr/>
              </a:pPr>
              <a:t>7/4/2022</a:t>
            </a:fld>
            <a:endParaRPr lang="en-US"/>
          </a:p>
        </p:txBody>
      </p:sp>
      <p:sp>
        <p:nvSpPr>
          <p:cNvPr id="4" name="Slide Image Placeholder 3">
            <a:extLst>
              <a:ext uri="{FF2B5EF4-FFF2-40B4-BE49-F238E27FC236}">
                <a16:creationId xmlns:a16="http://schemas.microsoft.com/office/drawing/2014/main" id="{12B497BC-51BF-4909-88BF-9FDDD9440106}"/>
              </a:ext>
            </a:extLst>
          </p:cNvPr>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55" tIns="48328" rIns="96655" bIns="48328" rtlCol="0" anchor="ctr"/>
          <a:lstStyle/>
          <a:p>
            <a:pPr lvl="0"/>
            <a:endParaRPr lang="en-US" noProof="0"/>
          </a:p>
        </p:txBody>
      </p:sp>
      <p:sp>
        <p:nvSpPr>
          <p:cNvPr id="5" name="Notes Placeholder 4">
            <a:extLst>
              <a:ext uri="{FF2B5EF4-FFF2-40B4-BE49-F238E27FC236}">
                <a16:creationId xmlns:a16="http://schemas.microsoft.com/office/drawing/2014/main" id="{46CD4EF4-42A4-44BE-BE6F-5EDC4B8FCDAA}"/>
              </a:ext>
            </a:extLst>
          </p:cNvPr>
          <p:cNvSpPr>
            <a:spLocks noGrp="1"/>
          </p:cNvSpPr>
          <p:nvPr>
            <p:ph type="body" sz="quarter" idx="3"/>
          </p:nvPr>
        </p:nvSpPr>
        <p:spPr>
          <a:xfrm>
            <a:off x="730250" y="4619625"/>
            <a:ext cx="5854700" cy="3781425"/>
          </a:xfrm>
          <a:prstGeom prst="rect">
            <a:avLst/>
          </a:prstGeom>
        </p:spPr>
        <p:txBody>
          <a:bodyPr vert="horz" lIns="96655" tIns="48328" rIns="96655" bIns="48328" rtlCol="0"/>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6" name="Footer Placeholder 5">
            <a:extLst>
              <a:ext uri="{FF2B5EF4-FFF2-40B4-BE49-F238E27FC236}">
                <a16:creationId xmlns:a16="http://schemas.microsoft.com/office/drawing/2014/main" id="{354C64F1-B0CD-409E-A3E4-8E6F8DE5C150}"/>
              </a:ext>
            </a:extLst>
          </p:cNvPr>
          <p:cNvSpPr>
            <a:spLocks noGrp="1"/>
          </p:cNvSpPr>
          <p:nvPr>
            <p:ph type="ftr" sz="quarter" idx="4"/>
          </p:nvPr>
        </p:nvSpPr>
        <p:spPr>
          <a:xfrm>
            <a:off x="0" y="9118600"/>
            <a:ext cx="3168650" cy="482600"/>
          </a:xfrm>
          <a:prstGeom prst="rect">
            <a:avLst/>
          </a:prstGeom>
        </p:spPr>
        <p:txBody>
          <a:bodyPr vert="horz" lIns="96655" tIns="48328" rIns="96655" bIns="48328"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47D79A4B-4193-4440-A706-A65BEE33D12A}"/>
              </a:ext>
            </a:extLst>
          </p:cNvPr>
          <p:cNvSpPr>
            <a:spLocks noGrp="1"/>
          </p:cNvSpPr>
          <p:nvPr>
            <p:ph type="sldNum" sz="quarter" idx="5"/>
          </p:nvPr>
        </p:nvSpPr>
        <p:spPr>
          <a:xfrm>
            <a:off x="4144963" y="9118600"/>
            <a:ext cx="3168650" cy="482600"/>
          </a:xfrm>
          <a:prstGeom prst="rect">
            <a:avLst/>
          </a:prstGeom>
        </p:spPr>
        <p:txBody>
          <a:bodyPr vert="horz" wrap="square" lIns="96655" tIns="48328" rIns="96655" bIns="48328" numCol="1" anchor="b" anchorCtr="0" compatLnSpc="1">
            <a:prstTxWarp prst="textNoShape">
              <a:avLst/>
            </a:prstTxWarp>
          </a:bodyPr>
          <a:lstStyle>
            <a:lvl1pPr algn="r" eaLnBrk="1" hangingPunct="1">
              <a:defRPr sz="1200"/>
            </a:lvl1pPr>
          </a:lstStyle>
          <a:p>
            <a:pPr>
              <a:defRPr/>
            </a:pPr>
            <a:fld id="{3F9E465B-4129-43F8-924F-4BA10DDB5A87}" type="slidenum">
              <a:rPr lang="en-US" altLang="en-US"/>
              <a:pPr>
                <a:defRPr/>
              </a:pPr>
              <a:t>‹#›</a:t>
            </a:fld>
            <a:endParaRPr lang="en-US" altLang="en-US"/>
          </a:p>
        </p:txBody>
      </p:sp>
    </p:spTree>
    <p:extLst>
      <p:ext uri="{BB962C8B-B14F-4D97-AF65-F5344CB8AC3E}">
        <p14:creationId xmlns:p14="http://schemas.microsoft.com/office/powerpoint/2010/main" val="42547748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166705C7-C2B1-422D-A8E1-491B47154816}"/>
              </a:ext>
            </a:extLst>
          </p:cNvPr>
          <p:cNvSpPr>
            <a:spLocks noGrp="1"/>
          </p:cNvSpPr>
          <p:nvPr>
            <p:ph type="dt" sz="half" idx="10"/>
          </p:nvPr>
        </p:nvSpPr>
        <p:spPr/>
        <p:txBody>
          <a:bodyPr/>
          <a:lstStyle>
            <a:lvl1pPr>
              <a:defRPr/>
            </a:lvl1pPr>
          </a:lstStyle>
          <a:p>
            <a:pPr>
              <a:defRPr/>
            </a:pPr>
            <a:fld id="{1300B493-A303-4FBF-9306-4DE31641A200}" type="datetimeFigureOut">
              <a:rPr lang="en-US"/>
              <a:pPr>
                <a:defRPr/>
              </a:pPr>
              <a:t>7/4/2022</a:t>
            </a:fld>
            <a:endParaRPr lang="en-US"/>
          </a:p>
        </p:txBody>
      </p:sp>
      <p:sp>
        <p:nvSpPr>
          <p:cNvPr id="5" name="Footer Placeholder 4">
            <a:extLst>
              <a:ext uri="{FF2B5EF4-FFF2-40B4-BE49-F238E27FC236}">
                <a16:creationId xmlns:a16="http://schemas.microsoft.com/office/drawing/2014/main" id="{1CBC1793-4017-40DF-9180-9DD7197D6AB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9946E39-DAB9-485F-B33D-4AE6A2F3B7BE}"/>
              </a:ext>
            </a:extLst>
          </p:cNvPr>
          <p:cNvSpPr>
            <a:spLocks noGrp="1"/>
          </p:cNvSpPr>
          <p:nvPr>
            <p:ph type="sldNum" sz="quarter" idx="12"/>
          </p:nvPr>
        </p:nvSpPr>
        <p:spPr/>
        <p:txBody>
          <a:bodyPr/>
          <a:lstStyle>
            <a:lvl1pPr>
              <a:defRPr/>
            </a:lvl1pPr>
          </a:lstStyle>
          <a:p>
            <a:pPr>
              <a:defRPr/>
            </a:pPr>
            <a:fld id="{3518FF0A-1B91-40B7-9E86-409061153D81}" type="slidenum">
              <a:rPr lang="en-US" altLang="en-US"/>
              <a:pPr>
                <a:defRPr/>
              </a:pPr>
              <a:t>‹#›</a:t>
            </a:fld>
            <a:endParaRPr lang="en-US" altLang="en-US"/>
          </a:p>
        </p:txBody>
      </p:sp>
    </p:spTree>
    <p:extLst>
      <p:ext uri="{BB962C8B-B14F-4D97-AF65-F5344CB8AC3E}">
        <p14:creationId xmlns:p14="http://schemas.microsoft.com/office/powerpoint/2010/main" val="28519732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03190F3-BF12-4B96-90CC-FBB2EC5EEABB}"/>
              </a:ext>
            </a:extLst>
          </p:cNvPr>
          <p:cNvSpPr>
            <a:spLocks noGrp="1"/>
          </p:cNvSpPr>
          <p:nvPr>
            <p:ph type="dt" sz="half" idx="10"/>
          </p:nvPr>
        </p:nvSpPr>
        <p:spPr/>
        <p:txBody>
          <a:bodyPr/>
          <a:lstStyle>
            <a:lvl1pPr>
              <a:defRPr/>
            </a:lvl1pPr>
          </a:lstStyle>
          <a:p>
            <a:pPr>
              <a:defRPr/>
            </a:pPr>
            <a:fld id="{E7CD4640-E119-4259-8EFE-F00E9F2D193A}" type="datetimeFigureOut">
              <a:rPr lang="en-US"/>
              <a:pPr>
                <a:defRPr/>
              </a:pPr>
              <a:t>7/4/2022</a:t>
            </a:fld>
            <a:endParaRPr lang="en-US"/>
          </a:p>
        </p:txBody>
      </p:sp>
      <p:sp>
        <p:nvSpPr>
          <p:cNvPr id="5" name="Footer Placeholder 4">
            <a:extLst>
              <a:ext uri="{FF2B5EF4-FFF2-40B4-BE49-F238E27FC236}">
                <a16:creationId xmlns:a16="http://schemas.microsoft.com/office/drawing/2014/main" id="{1E94AFF1-3A1D-453C-B5AA-ACA1760AD05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732ABD6-E9B7-4935-AE63-CD68B654DE7F}"/>
              </a:ext>
            </a:extLst>
          </p:cNvPr>
          <p:cNvSpPr>
            <a:spLocks noGrp="1"/>
          </p:cNvSpPr>
          <p:nvPr>
            <p:ph type="sldNum" sz="quarter" idx="12"/>
          </p:nvPr>
        </p:nvSpPr>
        <p:spPr/>
        <p:txBody>
          <a:bodyPr/>
          <a:lstStyle>
            <a:lvl1pPr>
              <a:defRPr/>
            </a:lvl1pPr>
          </a:lstStyle>
          <a:p>
            <a:pPr>
              <a:defRPr/>
            </a:pPr>
            <a:fld id="{CB81F87C-BF28-45A9-89AB-077224EF90DE}" type="slidenum">
              <a:rPr lang="en-US" altLang="en-US"/>
              <a:pPr>
                <a:defRPr/>
              </a:pPr>
              <a:t>‹#›</a:t>
            </a:fld>
            <a:endParaRPr lang="en-US" altLang="en-US"/>
          </a:p>
        </p:txBody>
      </p:sp>
    </p:spTree>
    <p:extLst>
      <p:ext uri="{BB962C8B-B14F-4D97-AF65-F5344CB8AC3E}">
        <p14:creationId xmlns:p14="http://schemas.microsoft.com/office/powerpoint/2010/main" val="38444324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9A668AD-4267-46E4-BCA9-9ACDCDCB7A9C}"/>
              </a:ext>
            </a:extLst>
          </p:cNvPr>
          <p:cNvSpPr>
            <a:spLocks noGrp="1"/>
          </p:cNvSpPr>
          <p:nvPr>
            <p:ph type="dt" sz="half" idx="10"/>
          </p:nvPr>
        </p:nvSpPr>
        <p:spPr/>
        <p:txBody>
          <a:bodyPr/>
          <a:lstStyle>
            <a:lvl1pPr>
              <a:defRPr/>
            </a:lvl1pPr>
          </a:lstStyle>
          <a:p>
            <a:pPr>
              <a:defRPr/>
            </a:pPr>
            <a:fld id="{C7A860A2-8CEB-48AB-8EE1-01D0BD73EBAE}" type="datetimeFigureOut">
              <a:rPr lang="en-US"/>
              <a:pPr>
                <a:defRPr/>
              </a:pPr>
              <a:t>7/4/2022</a:t>
            </a:fld>
            <a:endParaRPr lang="en-US"/>
          </a:p>
        </p:txBody>
      </p:sp>
      <p:sp>
        <p:nvSpPr>
          <p:cNvPr id="5" name="Footer Placeholder 4">
            <a:extLst>
              <a:ext uri="{FF2B5EF4-FFF2-40B4-BE49-F238E27FC236}">
                <a16:creationId xmlns:a16="http://schemas.microsoft.com/office/drawing/2014/main" id="{2D900874-96F0-4704-B589-991153F85D9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3EF96A3-5543-4F13-9B3F-1ADD81704CA8}"/>
              </a:ext>
            </a:extLst>
          </p:cNvPr>
          <p:cNvSpPr>
            <a:spLocks noGrp="1"/>
          </p:cNvSpPr>
          <p:nvPr>
            <p:ph type="sldNum" sz="quarter" idx="12"/>
          </p:nvPr>
        </p:nvSpPr>
        <p:spPr/>
        <p:txBody>
          <a:bodyPr/>
          <a:lstStyle>
            <a:lvl1pPr>
              <a:defRPr/>
            </a:lvl1pPr>
          </a:lstStyle>
          <a:p>
            <a:pPr>
              <a:defRPr/>
            </a:pPr>
            <a:fld id="{2559B2D1-9546-48AA-AEBB-12769424DCCC}" type="slidenum">
              <a:rPr lang="en-US" altLang="en-US"/>
              <a:pPr>
                <a:defRPr/>
              </a:pPr>
              <a:t>‹#›</a:t>
            </a:fld>
            <a:endParaRPr lang="en-US" altLang="en-US"/>
          </a:p>
        </p:txBody>
      </p:sp>
    </p:spTree>
    <p:extLst>
      <p:ext uri="{BB962C8B-B14F-4D97-AF65-F5344CB8AC3E}">
        <p14:creationId xmlns:p14="http://schemas.microsoft.com/office/powerpoint/2010/main" val="40334405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graphicFrame>
        <p:nvGraphicFramePr>
          <p:cNvPr id="5" name="Object 6" hidden="1">
            <a:extLst>
              <a:ext uri="{FF2B5EF4-FFF2-40B4-BE49-F238E27FC236}">
                <a16:creationId xmlns:a16="http://schemas.microsoft.com/office/drawing/2014/main" id="{3B9A65CC-C380-40E5-AEE4-E5A40FD8F0BB}"/>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473" imgH="473" progId="">
                  <p:embed/>
                </p:oleObj>
              </mc:Choice>
              <mc:Fallback>
                <p:oleObj name="think-cell Slide" r:id="rId4" imgW="473" imgH="473" progId="">
                  <p:embed/>
                  <p:pic>
                    <p:nvPicPr>
                      <p:cNvPr id="2050" name="Object 6" hidden="1">
                        <a:extLst>
                          <a:ext uri="{FF2B5EF4-FFF2-40B4-BE49-F238E27FC236}">
                            <a16:creationId xmlns:a16="http://schemas.microsoft.com/office/drawing/2014/main" id="{368F737A-A017-4F53-95D5-4110256403B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Rectangle 5" hidden="1">
            <a:extLst>
              <a:ext uri="{FF2B5EF4-FFF2-40B4-BE49-F238E27FC236}">
                <a16:creationId xmlns:a16="http://schemas.microsoft.com/office/drawing/2014/main" id="{4043216C-0F12-49DD-98F9-3FF594A523F7}"/>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eaLnBrk="1" fontAlgn="auto" hangingPunct="1">
              <a:spcBef>
                <a:spcPts val="300"/>
              </a:spcBef>
              <a:spcAft>
                <a:spcPts val="300"/>
              </a:spcAft>
              <a:defRPr/>
            </a:pPr>
            <a:endParaRPr lang="en-US" sz="4400" b="1" dirty="0" err="1">
              <a:solidFill>
                <a:schemeClr val="bg1"/>
              </a:solidFill>
              <a:latin typeface="Arial" panose="020B0604020202020204" pitchFamily="34" charset="0"/>
              <a:ea typeface="+mj-ea"/>
              <a:cs typeface="+mj-cs"/>
              <a:sym typeface="Arial" panose="020B0604020202020204" pitchFamily="34" charset="0"/>
            </a:endParaRPr>
          </a:p>
        </p:txBody>
      </p:sp>
      <p:sp>
        <p:nvSpPr>
          <p:cNvPr id="7" name="Rectangle 6">
            <a:extLst>
              <a:ext uri="{FF2B5EF4-FFF2-40B4-BE49-F238E27FC236}">
                <a16:creationId xmlns:a16="http://schemas.microsoft.com/office/drawing/2014/main" id="{0DAE9198-C9D3-434A-9938-B42B8199E893}"/>
              </a:ext>
            </a:extLst>
          </p:cNvPr>
          <p:cNvSpPr/>
          <p:nvPr userDrawn="1"/>
        </p:nvSpPr>
        <p:spPr>
          <a:xfrm>
            <a:off x="3175" y="2422525"/>
            <a:ext cx="12188825" cy="4435475"/>
          </a:xfrm>
          <a:prstGeom prst="rect">
            <a:avLst/>
          </a:prstGeom>
          <a:solidFill>
            <a:srgbClr val="002060"/>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300"/>
              </a:spcBef>
              <a:spcAft>
                <a:spcPts val="300"/>
              </a:spcAft>
              <a:defRPr/>
            </a:pPr>
            <a:endParaRPr lang="en-US" sz="1600" dirty="0" err="1">
              <a:solidFill>
                <a:schemeClr val="bg1"/>
              </a:solidFill>
            </a:endParaRPr>
          </a:p>
        </p:txBody>
      </p:sp>
      <p:sp>
        <p:nvSpPr>
          <p:cNvPr id="8" name="Rectangle 7">
            <a:extLst>
              <a:ext uri="{FF2B5EF4-FFF2-40B4-BE49-F238E27FC236}">
                <a16:creationId xmlns:a16="http://schemas.microsoft.com/office/drawing/2014/main" id="{797826DE-EB0F-4126-9C83-75E2F2A40F8C}"/>
              </a:ext>
            </a:extLst>
          </p:cNvPr>
          <p:cNvSpPr/>
          <p:nvPr userDrawn="1"/>
        </p:nvSpPr>
        <p:spPr>
          <a:xfrm>
            <a:off x="3175" y="2171700"/>
            <a:ext cx="12188825" cy="185738"/>
          </a:xfrm>
          <a:prstGeom prst="rect">
            <a:avLst/>
          </a:prstGeom>
          <a:solidFill>
            <a:schemeClr val="accent4">
              <a:lumMod val="75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300"/>
              </a:spcBef>
              <a:spcAft>
                <a:spcPts val="300"/>
              </a:spcAft>
              <a:defRPr/>
            </a:pPr>
            <a:endParaRPr lang="en-US" sz="1600" dirty="0" err="1">
              <a:solidFill>
                <a:schemeClr val="bg1"/>
              </a:solidFill>
            </a:endParaRPr>
          </a:p>
        </p:txBody>
      </p:sp>
      <p:sp>
        <p:nvSpPr>
          <p:cNvPr id="16" name="Documenttype"/>
          <p:cNvSpPr>
            <a:spLocks noGrp="1"/>
          </p:cNvSpPr>
          <p:nvPr>
            <p:ph type="body" sz="quarter" idx="13"/>
          </p:nvPr>
        </p:nvSpPr>
        <p:spPr>
          <a:xfrm>
            <a:off x="550800" y="5369239"/>
            <a:ext cx="9726795" cy="215444"/>
          </a:xfrm>
          <a:prstGeom prst="rect">
            <a:avLst/>
          </a:prstGeom>
          <a:noFill/>
          <a:ln/>
        </p:spPr>
        <p:txBody>
          <a:bodyPr lIns="0" tIns="0" rIns="0" bIns="0" rtlCol="0">
            <a:spAutoFit/>
          </a:bodyPr>
          <a:lstStyle>
            <a:lvl1pPr>
              <a:defRPr lang="en-US" sz="1400" dirty="0">
                <a:solidFill>
                  <a:schemeClr val="bg2"/>
                </a:solidFill>
              </a:defRPr>
            </a:lvl1pPr>
          </a:lstStyle>
          <a:p>
            <a:pPr lvl="0"/>
            <a:r>
              <a:rPr lang="en-US"/>
              <a:t>Click to edit Master text styles</a:t>
            </a:r>
          </a:p>
        </p:txBody>
      </p:sp>
      <p:sp>
        <p:nvSpPr>
          <p:cNvPr id="18" name="Subtitle"/>
          <p:cNvSpPr>
            <a:spLocks noGrp="1"/>
          </p:cNvSpPr>
          <p:nvPr>
            <p:ph type="subTitle" idx="1"/>
          </p:nvPr>
        </p:nvSpPr>
        <p:spPr>
          <a:xfrm>
            <a:off x="547688" y="4951630"/>
            <a:ext cx="9726795" cy="307777"/>
          </a:xfrm>
          <a:prstGeom prst="rect">
            <a:avLst/>
          </a:prstGeom>
          <a:noFill/>
          <a:ln/>
        </p:spPr>
        <p:txBody>
          <a:bodyPr lIns="0" tIns="0" rIns="0" bIns="0" rtlCol="0">
            <a:spAutoFit/>
          </a:bodyPr>
          <a:lstStyle>
            <a:lvl1pPr>
              <a:defRPr lang="en-US" sz="2000" dirty="0">
                <a:solidFill>
                  <a:schemeClr val="bg2"/>
                </a:solidFill>
              </a:defRPr>
            </a:lvl1pPr>
          </a:lstStyle>
          <a:p>
            <a:pPr lvl="0"/>
            <a:r>
              <a:rPr lang="en-US"/>
              <a:t>Click to edit Master subtitle style</a:t>
            </a:r>
            <a:endParaRPr lang="en-US" dirty="0"/>
          </a:p>
        </p:txBody>
      </p:sp>
      <p:sp>
        <p:nvSpPr>
          <p:cNvPr id="20" name="Title"/>
          <p:cNvSpPr>
            <a:spLocks noGrp="1"/>
          </p:cNvSpPr>
          <p:nvPr>
            <p:ph type="title"/>
          </p:nvPr>
        </p:nvSpPr>
        <p:spPr>
          <a:xfrm>
            <a:off x="551941" y="4153476"/>
            <a:ext cx="9726795" cy="677108"/>
          </a:xfrm>
          <a:prstGeom prst="rect">
            <a:avLst/>
          </a:prstGeom>
          <a:noFill/>
          <a:ln/>
        </p:spPr>
        <p:txBody>
          <a:bodyPr lIns="0" tIns="0" rIns="0" bIns="0" rtlCol="0" anchor="b">
            <a:spAutoFit/>
          </a:bodyPr>
          <a:lstStyle>
            <a:lvl1pPr>
              <a:defRPr lang="en-US" sz="4400" dirty="0">
                <a:solidFill>
                  <a:schemeClr val="bg2"/>
                </a:solidFill>
              </a:defRPr>
            </a:lvl1pPr>
          </a:lstStyle>
          <a:p>
            <a:pPr lvl="0"/>
            <a:r>
              <a:rPr lang="en-US"/>
              <a:t>Click to edit Master title style</a:t>
            </a:r>
            <a:endParaRPr lang="en-US" dirty="0"/>
          </a:p>
        </p:txBody>
      </p:sp>
    </p:spTree>
    <p:extLst>
      <p:ext uri="{BB962C8B-B14F-4D97-AF65-F5344CB8AC3E}">
        <p14:creationId xmlns:p14="http://schemas.microsoft.com/office/powerpoint/2010/main" val="6475208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71"/>
        <p:cNvGrpSpPr/>
        <p:nvPr/>
      </p:nvGrpSpPr>
      <p:grpSpPr>
        <a:xfrm>
          <a:off x="0" y="0"/>
          <a:ext cx="0" cy="0"/>
          <a:chOff x="0" y="0"/>
          <a:chExt cx="0" cy="0"/>
        </a:xfrm>
      </p:grpSpPr>
      <p:sp>
        <p:nvSpPr>
          <p:cNvPr id="79" name="Google Shape;79;p7"/>
          <p:cNvSpPr txBox="1">
            <a:spLocks noGrp="1"/>
          </p:cNvSpPr>
          <p:nvPr>
            <p:ph type="title"/>
          </p:nvPr>
        </p:nvSpPr>
        <p:spPr>
          <a:xfrm>
            <a:off x="609600" y="-133"/>
            <a:ext cx="7315200" cy="2419200"/>
          </a:xfrm>
          <a:prstGeom prst="rect">
            <a:avLst/>
          </a:prstGeom>
        </p:spPr>
        <p:txBody>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80" name="Google Shape;80;p7"/>
          <p:cNvSpPr txBox="1">
            <a:spLocks noGrp="1"/>
          </p:cNvSpPr>
          <p:nvPr>
            <p:ph type="body" idx="1"/>
          </p:nvPr>
        </p:nvSpPr>
        <p:spPr>
          <a:xfrm>
            <a:off x="4267167" y="2545733"/>
            <a:ext cx="3324800" cy="4022000"/>
          </a:xfrm>
          <a:prstGeom prst="rect">
            <a:avLst/>
          </a:prstGeom>
        </p:spPr>
        <p:txBody>
          <a:bodyPr spcFirstLastPara="1">
            <a:noAutofit/>
          </a:bodyPr>
          <a:lstStyle>
            <a:lvl1pPr marL="495181" lvl="0" indent="-371386">
              <a:spcBef>
                <a:spcPts val="650"/>
              </a:spcBef>
              <a:spcAft>
                <a:spcPts val="0"/>
              </a:spcAft>
              <a:buSzPts val="1800"/>
              <a:buChar char="▰"/>
              <a:defRPr sz="1939"/>
            </a:lvl1pPr>
            <a:lvl2pPr marL="990363" lvl="1" indent="-371386">
              <a:spcBef>
                <a:spcPts val="0"/>
              </a:spcBef>
              <a:spcAft>
                <a:spcPts val="0"/>
              </a:spcAft>
              <a:buSzPts val="1800"/>
              <a:buChar char="▰"/>
              <a:defRPr sz="1939"/>
            </a:lvl2pPr>
            <a:lvl3pPr marL="1485543" lvl="2" indent="-371386">
              <a:spcBef>
                <a:spcPts val="0"/>
              </a:spcBef>
              <a:spcAft>
                <a:spcPts val="0"/>
              </a:spcAft>
              <a:buSzPts val="1800"/>
              <a:buChar char="▰"/>
              <a:defRPr sz="1939"/>
            </a:lvl3pPr>
            <a:lvl4pPr marL="1980724" lvl="3" indent="-371386">
              <a:spcBef>
                <a:spcPts val="0"/>
              </a:spcBef>
              <a:spcAft>
                <a:spcPts val="0"/>
              </a:spcAft>
              <a:buSzPts val="1800"/>
              <a:buChar char="▰"/>
              <a:defRPr sz="1939"/>
            </a:lvl4pPr>
            <a:lvl5pPr marL="2475906" lvl="4" indent="-371386">
              <a:spcBef>
                <a:spcPts val="0"/>
              </a:spcBef>
              <a:spcAft>
                <a:spcPts val="0"/>
              </a:spcAft>
              <a:buSzPts val="1800"/>
              <a:buChar char="▰"/>
              <a:defRPr sz="1939"/>
            </a:lvl5pPr>
            <a:lvl6pPr marL="2971087" lvl="5" indent="-371386">
              <a:spcBef>
                <a:spcPts val="0"/>
              </a:spcBef>
              <a:spcAft>
                <a:spcPts val="0"/>
              </a:spcAft>
              <a:buSzPts val="1800"/>
              <a:buChar char="▰"/>
              <a:defRPr sz="1939"/>
            </a:lvl6pPr>
            <a:lvl7pPr marL="3466267" lvl="6" indent="-371386">
              <a:spcBef>
                <a:spcPts val="0"/>
              </a:spcBef>
              <a:spcAft>
                <a:spcPts val="0"/>
              </a:spcAft>
              <a:buSzPts val="1800"/>
              <a:buChar char="▰"/>
              <a:defRPr sz="1939"/>
            </a:lvl7pPr>
            <a:lvl8pPr marL="3961449" lvl="7" indent="-371386">
              <a:spcBef>
                <a:spcPts val="0"/>
              </a:spcBef>
              <a:spcAft>
                <a:spcPts val="0"/>
              </a:spcAft>
              <a:buSzPts val="1800"/>
              <a:buChar char="▰"/>
              <a:defRPr sz="1939"/>
            </a:lvl8pPr>
            <a:lvl9pPr marL="4456630" lvl="8" indent="-371386">
              <a:spcBef>
                <a:spcPts val="0"/>
              </a:spcBef>
              <a:spcAft>
                <a:spcPts val="0"/>
              </a:spcAft>
              <a:buSzPts val="1800"/>
              <a:buChar char="▰"/>
              <a:defRPr sz="1939"/>
            </a:lvl9pPr>
          </a:lstStyle>
          <a:p>
            <a:endParaRPr/>
          </a:p>
        </p:txBody>
      </p:sp>
      <p:sp>
        <p:nvSpPr>
          <p:cNvPr id="81" name="Google Shape;81;p7"/>
          <p:cNvSpPr txBox="1">
            <a:spLocks noGrp="1"/>
          </p:cNvSpPr>
          <p:nvPr>
            <p:ph type="body" idx="2"/>
          </p:nvPr>
        </p:nvSpPr>
        <p:spPr>
          <a:xfrm>
            <a:off x="8257607" y="2545733"/>
            <a:ext cx="3324800" cy="4022000"/>
          </a:xfrm>
          <a:prstGeom prst="rect">
            <a:avLst/>
          </a:prstGeom>
        </p:spPr>
        <p:txBody>
          <a:bodyPr spcFirstLastPara="1">
            <a:noAutofit/>
          </a:bodyPr>
          <a:lstStyle>
            <a:lvl1pPr marL="495181" lvl="0" indent="-371386">
              <a:spcBef>
                <a:spcPts val="650"/>
              </a:spcBef>
              <a:spcAft>
                <a:spcPts val="0"/>
              </a:spcAft>
              <a:buSzPts val="1800"/>
              <a:buChar char="▰"/>
              <a:defRPr sz="1939"/>
            </a:lvl1pPr>
            <a:lvl2pPr marL="990363" lvl="1" indent="-371386">
              <a:spcBef>
                <a:spcPts val="0"/>
              </a:spcBef>
              <a:spcAft>
                <a:spcPts val="0"/>
              </a:spcAft>
              <a:buSzPts val="1800"/>
              <a:buChar char="▰"/>
              <a:defRPr sz="1939"/>
            </a:lvl2pPr>
            <a:lvl3pPr marL="1485543" lvl="2" indent="-371386">
              <a:spcBef>
                <a:spcPts val="0"/>
              </a:spcBef>
              <a:spcAft>
                <a:spcPts val="0"/>
              </a:spcAft>
              <a:buSzPts val="1800"/>
              <a:buChar char="▰"/>
              <a:defRPr sz="1939"/>
            </a:lvl3pPr>
            <a:lvl4pPr marL="1980724" lvl="3" indent="-371386">
              <a:spcBef>
                <a:spcPts val="0"/>
              </a:spcBef>
              <a:spcAft>
                <a:spcPts val="0"/>
              </a:spcAft>
              <a:buSzPts val="1800"/>
              <a:buChar char="▰"/>
              <a:defRPr sz="1939"/>
            </a:lvl4pPr>
            <a:lvl5pPr marL="2475906" lvl="4" indent="-371386">
              <a:spcBef>
                <a:spcPts val="0"/>
              </a:spcBef>
              <a:spcAft>
                <a:spcPts val="0"/>
              </a:spcAft>
              <a:buSzPts val="1800"/>
              <a:buChar char="▰"/>
              <a:defRPr sz="1939"/>
            </a:lvl5pPr>
            <a:lvl6pPr marL="2971087" lvl="5" indent="-371386">
              <a:spcBef>
                <a:spcPts val="0"/>
              </a:spcBef>
              <a:spcAft>
                <a:spcPts val="0"/>
              </a:spcAft>
              <a:buSzPts val="1800"/>
              <a:buChar char="▰"/>
              <a:defRPr sz="1939"/>
            </a:lvl6pPr>
            <a:lvl7pPr marL="3466267" lvl="6" indent="-371386">
              <a:spcBef>
                <a:spcPts val="0"/>
              </a:spcBef>
              <a:spcAft>
                <a:spcPts val="0"/>
              </a:spcAft>
              <a:buSzPts val="1800"/>
              <a:buChar char="▰"/>
              <a:defRPr sz="1939"/>
            </a:lvl7pPr>
            <a:lvl8pPr marL="3961449" lvl="7" indent="-371386">
              <a:spcBef>
                <a:spcPts val="0"/>
              </a:spcBef>
              <a:spcAft>
                <a:spcPts val="0"/>
              </a:spcAft>
              <a:buSzPts val="1800"/>
              <a:buChar char="▰"/>
              <a:defRPr sz="1939"/>
            </a:lvl8pPr>
            <a:lvl9pPr marL="4456630" lvl="8" indent="-371386">
              <a:spcBef>
                <a:spcPts val="0"/>
              </a:spcBef>
              <a:spcAft>
                <a:spcPts val="0"/>
              </a:spcAft>
              <a:buSzPts val="1800"/>
              <a:buChar char="▰"/>
              <a:defRPr sz="1939"/>
            </a:lvl9pPr>
          </a:lstStyle>
          <a:p>
            <a:endParaRPr/>
          </a:p>
        </p:txBody>
      </p:sp>
      <p:sp>
        <p:nvSpPr>
          <p:cNvPr id="5" name="Google Shape;82;p7">
            <a:extLst>
              <a:ext uri="{FF2B5EF4-FFF2-40B4-BE49-F238E27FC236}">
                <a16:creationId xmlns:a16="http://schemas.microsoft.com/office/drawing/2014/main" id="{896FEF49-69F4-4094-AB79-1FF03E2DC519}"/>
              </a:ext>
            </a:extLst>
          </p:cNvPr>
          <p:cNvSpPr txBox="1">
            <a:spLocks noGrp="1"/>
          </p:cNvSpPr>
          <p:nvPr>
            <p:ph type="sldNum" idx="10"/>
          </p:nvPr>
        </p:nvSpPr>
        <p:spPr>
          <a:xfrm>
            <a:off x="10728325" y="287338"/>
            <a:ext cx="644525" cy="327025"/>
          </a:xfrm>
        </p:spPr>
        <p:txBody>
          <a:bodyPr/>
          <a:lstStyle>
            <a:lvl1pPr>
              <a:defRPr/>
            </a:lvl1pPr>
          </a:lstStyle>
          <a:p>
            <a:pPr>
              <a:defRPr/>
            </a:pPr>
            <a:fld id="{4171A0E3-FA1C-4F86-B003-61ED4DA6A777}" type="slidenum">
              <a:rPr lang="en-US" altLang="en-US"/>
              <a:pPr>
                <a:defRPr/>
              </a:pPr>
              <a:t>‹#›</a:t>
            </a:fld>
            <a:endParaRPr lang="en-US" altLang="en-US"/>
          </a:p>
        </p:txBody>
      </p:sp>
    </p:spTree>
    <p:extLst>
      <p:ext uri="{BB962C8B-B14F-4D97-AF65-F5344CB8AC3E}">
        <p14:creationId xmlns:p14="http://schemas.microsoft.com/office/powerpoint/2010/main" val="734652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39028EA-7FF6-4F79-B91B-E42652364A07}"/>
              </a:ext>
            </a:extLst>
          </p:cNvPr>
          <p:cNvSpPr>
            <a:spLocks noGrp="1"/>
          </p:cNvSpPr>
          <p:nvPr>
            <p:ph type="dt" sz="half" idx="10"/>
          </p:nvPr>
        </p:nvSpPr>
        <p:spPr/>
        <p:txBody>
          <a:bodyPr/>
          <a:lstStyle>
            <a:lvl1pPr>
              <a:defRPr/>
            </a:lvl1pPr>
          </a:lstStyle>
          <a:p>
            <a:pPr>
              <a:defRPr/>
            </a:pPr>
            <a:fld id="{4FE3B3DB-548D-412C-887B-6876EF5F08FC}" type="datetimeFigureOut">
              <a:rPr lang="en-US"/>
              <a:pPr>
                <a:defRPr/>
              </a:pPr>
              <a:t>7/4/2022</a:t>
            </a:fld>
            <a:endParaRPr lang="en-US"/>
          </a:p>
        </p:txBody>
      </p:sp>
      <p:sp>
        <p:nvSpPr>
          <p:cNvPr id="5" name="Footer Placeholder 4">
            <a:extLst>
              <a:ext uri="{FF2B5EF4-FFF2-40B4-BE49-F238E27FC236}">
                <a16:creationId xmlns:a16="http://schemas.microsoft.com/office/drawing/2014/main" id="{39E0B3DF-1916-44C4-AC6C-5977F7F9295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2CA0350-D39E-43F3-BBFF-5D90B4024B55}"/>
              </a:ext>
            </a:extLst>
          </p:cNvPr>
          <p:cNvSpPr>
            <a:spLocks noGrp="1"/>
          </p:cNvSpPr>
          <p:nvPr>
            <p:ph type="sldNum" sz="quarter" idx="12"/>
          </p:nvPr>
        </p:nvSpPr>
        <p:spPr/>
        <p:txBody>
          <a:bodyPr/>
          <a:lstStyle>
            <a:lvl1pPr>
              <a:defRPr/>
            </a:lvl1pPr>
          </a:lstStyle>
          <a:p>
            <a:pPr>
              <a:defRPr/>
            </a:pPr>
            <a:fld id="{CC46F5F0-1AB1-469B-BD18-88197A6DA7F7}" type="slidenum">
              <a:rPr lang="en-US" altLang="en-US"/>
              <a:pPr>
                <a:defRPr/>
              </a:pPr>
              <a:t>‹#›</a:t>
            </a:fld>
            <a:endParaRPr lang="en-US" altLang="en-US"/>
          </a:p>
        </p:txBody>
      </p:sp>
    </p:spTree>
    <p:extLst>
      <p:ext uri="{BB962C8B-B14F-4D97-AF65-F5344CB8AC3E}">
        <p14:creationId xmlns:p14="http://schemas.microsoft.com/office/powerpoint/2010/main" val="42403242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2B730FD2-06E7-425D-8B21-FFE75A62C029}"/>
              </a:ext>
            </a:extLst>
          </p:cNvPr>
          <p:cNvSpPr>
            <a:spLocks noGrp="1"/>
          </p:cNvSpPr>
          <p:nvPr>
            <p:ph type="dt" sz="half" idx="10"/>
          </p:nvPr>
        </p:nvSpPr>
        <p:spPr/>
        <p:txBody>
          <a:bodyPr/>
          <a:lstStyle>
            <a:lvl1pPr>
              <a:defRPr/>
            </a:lvl1pPr>
          </a:lstStyle>
          <a:p>
            <a:pPr>
              <a:defRPr/>
            </a:pPr>
            <a:fld id="{910E3703-4CB5-419E-B2C2-7E39D5AC1009}" type="datetimeFigureOut">
              <a:rPr lang="en-US"/>
              <a:pPr>
                <a:defRPr/>
              </a:pPr>
              <a:t>7/4/2022</a:t>
            </a:fld>
            <a:endParaRPr lang="en-US"/>
          </a:p>
        </p:txBody>
      </p:sp>
      <p:sp>
        <p:nvSpPr>
          <p:cNvPr id="5" name="Footer Placeholder 4">
            <a:extLst>
              <a:ext uri="{FF2B5EF4-FFF2-40B4-BE49-F238E27FC236}">
                <a16:creationId xmlns:a16="http://schemas.microsoft.com/office/drawing/2014/main" id="{E16DC5C7-634C-47DD-9BA8-E53268F2864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2A3ABEB-CDCF-4E4D-9D0A-1C482C480538}"/>
              </a:ext>
            </a:extLst>
          </p:cNvPr>
          <p:cNvSpPr>
            <a:spLocks noGrp="1"/>
          </p:cNvSpPr>
          <p:nvPr>
            <p:ph type="sldNum" sz="quarter" idx="12"/>
          </p:nvPr>
        </p:nvSpPr>
        <p:spPr/>
        <p:txBody>
          <a:bodyPr/>
          <a:lstStyle>
            <a:lvl1pPr>
              <a:defRPr/>
            </a:lvl1pPr>
          </a:lstStyle>
          <a:p>
            <a:pPr>
              <a:defRPr/>
            </a:pPr>
            <a:fld id="{611266E7-D16B-4038-91B3-87356ADBCFF9}" type="slidenum">
              <a:rPr lang="en-US" altLang="en-US"/>
              <a:pPr>
                <a:defRPr/>
              </a:pPr>
              <a:t>‹#›</a:t>
            </a:fld>
            <a:endParaRPr lang="en-US" altLang="en-US"/>
          </a:p>
        </p:txBody>
      </p:sp>
    </p:spTree>
    <p:extLst>
      <p:ext uri="{BB962C8B-B14F-4D97-AF65-F5344CB8AC3E}">
        <p14:creationId xmlns:p14="http://schemas.microsoft.com/office/powerpoint/2010/main" val="636958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a:extLst>
              <a:ext uri="{FF2B5EF4-FFF2-40B4-BE49-F238E27FC236}">
                <a16:creationId xmlns:a16="http://schemas.microsoft.com/office/drawing/2014/main" id="{56E23E7D-0CA8-4D39-B0AD-79E7AA588988}"/>
              </a:ext>
            </a:extLst>
          </p:cNvPr>
          <p:cNvSpPr>
            <a:spLocks noGrp="1"/>
          </p:cNvSpPr>
          <p:nvPr>
            <p:ph type="dt" sz="half" idx="10"/>
          </p:nvPr>
        </p:nvSpPr>
        <p:spPr/>
        <p:txBody>
          <a:bodyPr/>
          <a:lstStyle>
            <a:lvl1pPr>
              <a:defRPr/>
            </a:lvl1pPr>
          </a:lstStyle>
          <a:p>
            <a:pPr>
              <a:defRPr/>
            </a:pPr>
            <a:fld id="{B8506AEB-D77F-4FE9-AC30-860BE2450640}" type="datetimeFigureOut">
              <a:rPr lang="en-US"/>
              <a:pPr>
                <a:defRPr/>
              </a:pPr>
              <a:t>7/4/2022</a:t>
            </a:fld>
            <a:endParaRPr lang="en-US"/>
          </a:p>
        </p:txBody>
      </p:sp>
      <p:sp>
        <p:nvSpPr>
          <p:cNvPr id="6" name="Footer Placeholder 4">
            <a:extLst>
              <a:ext uri="{FF2B5EF4-FFF2-40B4-BE49-F238E27FC236}">
                <a16:creationId xmlns:a16="http://schemas.microsoft.com/office/drawing/2014/main" id="{5045FAEC-4AC6-47FE-B18C-F61CB99B4CC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4C42904-305B-4E79-9F85-7FE3E20D17D1}"/>
              </a:ext>
            </a:extLst>
          </p:cNvPr>
          <p:cNvSpPr>
            <a:spLocks noGrp="1"/>
          </p:cNvSpPr>
          <p:nvPr>
            <p:ph type="sldNum" sz="quarter" idx="12"/>
          </p:nvPr>
        </p:nvSpPr>
        <p:spPr/>
        <p:txBody>
          <a:bodyPr/>
          <a:lstStyle>
            <a:lvl1pPr>
              <a:defRPr/>
            </a:lvl1pPr>
          </a:lstStyle>
          <a:p>
            <a:pPr>
              <a:defRPr/>
            </a:pPr>
            <a:fld id="{46EFC5DF-9BEC-4EC6-8087-D5B5F33ACC9E}" type="slidenum">
              <a:rPr lang="en-US" altLang="en-US"/>
              <a:pPr>
                <a:defRPr/>
              </a:pPr>
              <a:t>‹#›</a:t>
            </a:fld>
            <a:endParaRPr lang="en-US" altLang="en-US"/>
          </a:p>
        </p:txBody>
      </p:sp>
    </p:spTree>
    <p:extLst>
      <p:ext uri="{BB962C8B-B14F-4D97-AF65-F5344CB8AC3E}">
        <p14:creationId xmlns:p14="http://schemas.microsoft.com/office/powerpoint/2010/main" val="2157005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a:extLst>
              <a:ext uri="{FF2B5EF4-FFF2-40B4-BE49-F238E27FC236}">
                <a16:creationId xmlns:a16="http://schemas.microsoft.com/office/drawing/2014/main" id="{02115FEC-A5D7-4484-B646-CD7C5DCF36EC}"/>
              </a:ext>
            </a:extLst>
          </p:cNvPr>
          <p:cNvSpPr>
            <a:spLocks noGrp="1"/>
          </p:cNvSpPr>
          <p:nvPr>
            <p:ph type="dt" sz="half" idx="10"/>
          </p:nvPr>
        </p:nvSpPr>
        <p:spPr/>
        <p:txBody>
          <a:bodyPr/>
          <a:lstStyle>
            <a:lvl1pPr>
              <a:defRPr/>
            </a:lvl1pPr>
          </a:lstStyle>
          <a:p>
            <a:pPr>
              <a:defRPr/>
            </a:pPr>
            <a:fld id="{D961F76D-0068-4D56-8B91-141BC07B0000}" type="datetimeFigureOut">
              <a:rPr lang="en-US"/>
              <a:pPr>
                <a:defRPr/>
              </a:pPr>
              <a:t>7/4/2022</a:t>
            </a:fld>
            <a:endParaRPr lang="en-US"/>
          </a:p>
        </p:txBody>
      </p:sp>
      <p:sp>
        <p:nvSpPr>
          <p:cNvPr id="8" name="Footer Placeholder 4">
            <a:extLst>
              <a:ext uri="{FF2B5EF4-FFF2-40B4-BE49-F238E27FC236}">
                <a16:creationId xmlns:a16="http://schemas.microsoft.com/office/drawing/2014/main" id="{412F09BE-4C37-4D30-9A33-ADA1C18EF85B}"/>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4D271DDD-A67E-41B5-91EA-846A28EBCCB9}"/>
              </a:ext>
            </a:extLst>
          </p:cNvPr>
          <p:cNvSpPr>
            <a:spLocks noGrp="1"/>
          </p:cNvSpPr>
          <p:nvPr>
            <p:ph type="sldNum" sz="quarter" idx="12"/>
          </p:nvPr>
        </p:nvSpPr>
        <p:spPr/>
        <p:txBody>
          <a:bodyPr/>
          <a:lstStyle>
            <a:lvl1pPr>
              <a:defRPr/>
            </a:lvl1pPr>
          </a:lstStyle>
          <a:p>
            <a:pPr>
              <a:defRPr/>
            </a:pPr>
            <a:fld id="{80A7A25E-2810-485C-BD88-C2B1E01AE1C0}" type="slidenum">
              <a:rPr lang="en-US" altLang="en-US"/>
              <a:pPr>
                <a:defRPr/>
              </a:pPr>
              <a:t>‹#›</a:t>
            </a:fld>
            <a:endParaRPr lang="en-US" altLang="en-US"/>
          </a:p>
        </p:txBody>
      </p:sp>
    </p:spTree>
    <p:extLst>
      <p:ext uri="{BB962C8B-B14F-4D97-AF65-F5344CB8AC3E}">
        <p14:creationId xmlns:p14="http://schemas.microsoft.com/office/powerpoint/2010/main" val="12192319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a:extLst>
              <a:ext uri="{FF2B5EF4-FFF2-40B4-BE49-F238E27FC236}">
                <a16:creationId xmlns:a16="http://schemas.microsoft.com/office/drawing/2014/main" id="{02FD0FF9-28F8-4E03-922A-D333289BD504}"/>
              </a:ext>
            </a:extLst>
          </p:cNvPr>
          <p:cNvSpPr>
            <a:spLocks noGrp="1"/>
          </p:cNvSpPr>
          <p:nvPr>
            <p:ph type="dt" sz="half" idx="10"/>
          </p:nvPr>
        </p:nvSpPr>
        <p:spPr/>
        <p:txBody>
          <a:bodyPr/>
          <a:lstStyle>
            <a:lvl1pPr>
              <a:defRPr/>
            </a:lvl1pPr>
          </a:lstStyle>
          <a:p>
            <a:pPr>
              <a:defRPr/>
            </a:pPr>
            <a:fld id="{D337B0F4-E210-4C30-9B0A-BFF347B3C2D9}" type="datetimeFigureOut">
              <a:rPr lang="en-US"/>
              <a:pPr>
                <a:defRPr/>
              </a:pPr>
              <a:t>7/4/2022</a:t>
            </a:fld>
            <a:endParaRPr lang="en-US"/>
          </a:p>
        </p:txBody>
      </p:sp>
      <p:sp>
        <p:nvSpPr>
          <p:cNvPr id="4" name="Footer Placeholder 4">
            <a:extLst>
              <a:ext uri="{FF2B5EF4-FFF2-40B4-BE49-F238E27FC236}">
                <a16:creationId xmlns:a16="http://schemas.microsoft.com/office/drawing/2014/main" id="{7EF848E8-C8DC-4237-8F9F-002B0285625F}"/>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DF6BBB4C-2CCD-4199-8BA2-3791226D78AA}"/>
              </a:ext>
            </a:extLst>
          </p:cNvPr>
          <p:cNvSpPr>
            <a:spLocks noGrp="1"/>
          </p:cNvSpPr>
          <p:nvPr>
            <p:ph type="sldNum" sz="quarter" idx="12"/>
          </p:nvPr>
        </p:nvSpPr>
        <p:spPr/>
        <p:txBody>
          <a:bodyPr/>
          <a:lstStyle>
            <a:lvl1pPr>
              <a:defRPr/>
            </a:lvl1pPr>
          </a:lstStyle>
          <a:p>
            <a:pPr>
              <a:defRPr/>
            </a:pPr>
            <a:fld id="{EDC83E18-E94E-451E-BBCE-F8547F26673A}" type="slidenum">
              <a:rPr lang="en-US" altLang="en-US"/>
              <a:pPr>
                <a:defRPr/>
              </a:pPr>
              <a:t>‹#›</a:t>
            </a:fld>
            <a:endParaRPr lang="en-US" altLang="en-US"/>
          </a:p>
        </p:txBody>
      </p:sp>
    </p:spTree>
    <p:extLst>
      <p:ext uri="{BB962C8B-B14F-4D97-AF65-F5344CB8AC3E}">
        <p14:creationId xmlns:p14="http://schemas.microsoft.com/office/powerpoint/2010/main" val="9454335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B4AB3BE2-3B0A-4174-9B52-7AEB5B448ADC}"/>
              </a:ext>
            </a:extLst>
          </p:cNvPr>
          <p:cNvSpPr>
            <a:spLocks noGrp="1"/>
          </p:cNvSpPr>
          <p:nvPr>
            <p:ph type="dt" sz="half" idx="10"/>
          </p:nvPr>
        </p:nvSpPr>
        <p:spPr/>
        <p:txBody>
          <a:bodyPr/>
          <a:lstStyle>
            <a:lvl1pPr>
              <a:defRPr/>
            </a:lvl1pPr>
          </a:lstStyle>
          <a:p>
            <a:pPr>
              <a:defRPr/>
            </a:pPr>
            <a:fld id="{81E283FF-29A2-48CA-AB26-FE1A0DAD463E}" type="datetimeFigureOut">
              <a:rPr lang="en-US"/>
              <a:pPr>
                <a:defRPr/>
              </a:pPr>
              <a:t>7/4/2022</a:t>
            </a:fld>
            <a:endParaRPr lang="en-US"/>
          </a:p>
        </p:txBody>
      </p:sp>
      <p:sp>
        <p:nvSpPr>
          <p:cNvPr id="3" name="Footer Placeholder 4">
            <a:extLst>
              <a:ext uri="{FF2B5EF4-FFF2-40B4-BE49-F238E27FC236}">
                <a16:creationId xmlns:a16="http://schemas.microsoft.com/office/drawing/2014/main" id="{DF57DA1C-E7C6-45D6-8D14-87AE23B267C5}"/>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EAF5A4D3-48DC-4FB2-B445-457078154AD6}"/>
              </a:ext>
            </a:extLst>
          </p:cNvPr>
          <p:cNvSpPr>
            <a:spLocks noGrp="1"/>
          </p:cNvSpPr>
          <p:nvPr>
            <p:ph type="sldNum" sz="quarter" idx="12"/>
          </p:nvPr>
        </p:nvSpPr>
        <p:spPr/>
        <p:txBody>
          <a:bodyPr/>
          <a:lstStyle>
            <a:lvl1pPr>
              <a:defRPr/>
            </a:lvl1pPr>
          </a:lstStyle>
          <a:p>
            <a:pPr>
              <a:defRPr/>
            </a:pPr>
            <a:fld id="{B307A45A-B2FB-41BB-83FB-7ABF49F6D4EA}" type="slidenum">
              <a:rPr lang="en-US" altLang="en-US"/>
              <a:pPr>
                <a:defRPr/>
              </a:pPr>
              <a:t>‹#›</a:t>
            </a:fld>
            <a:endParaRPr lang="en-US" altLang="en-US"/>
          </a:p>
        </p:txBody>
      </p:sp>
    </p:spTree>
    <p:extLst>
      <p:ext uri="{BB962C8B-B14F-4D97-AF65-F5344CB8AC3E}">
        <p14:creationId xmlns:p14="http://schemas.microsoft.com/office/powerpoint/2010/main" val="6507616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3">
            <a:extLst>
              <a:ext uri="{FF2B5EF4-FFF2-40B4-BE49-F238E27FC236}">
                <a16:creationId xmlns:a16="http://schemas.microsoft.com/office/drawing/2014/main" id="{A36199FA-625D-4876-A78F-FABCC68227AA}"/>
              </a:ext>
            </a:extLst>
          </p:cNvPr>
          <p:cNvSpPr>
            <a:spLocks noGrp="1"/>
          </p:cNvSpPr>
          <p:nvPr>
            <p:ph type="dt" sz="half" idx="10"/>
          </p:nvPr>
        </p:nvSpPr>
        <p:spPr/>
        <p:txBody>
          <a:bodyPr/>
          <a:lstStyle>
            <a:lvl1pPr>
              <a:defRPr/>
            </a:lvl1pPr>
          </a:lstStyle>
          <a:p>
            <a:pPr>
              <a:defRPr/>
            </a:pPr>
            <a:fld id="{5A5DE5EE-75D1-438A-AAC5-EC9CA65B965A}" type="datetimeFigureOut">
              <a:rPr lang="en-US"/>
              <a:pPr>
                <a:defRPr/>
              </a:pPr>
              <a:t>7/4/2022</a:t>
            </a:fld>
            <a:endParaRPr lang="en-US"/>
          </a:p>
        </p:txBody>
      </p:sp>
      <p:sp>
        <p:nvSpPr>
          <p:cNvPr id="6" name="Footer Placeholder 4">
            <a:extLst>
              <a:ext uri="{FF2B5EF4-FFF2-40B4-BE49-F238E27FC236}">
                <a16:creationId xmlns:a16="http://schemas.microsoft.com/office/drawing/2014/main" id="{F2E59F38-C4A0-44E6-9198-81F43368FCB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1E06560-F5AC-4795-B7B0-FA869A038FA8}"/>
              </a:ext>
            </a:extLst>
          </p:cNvPr>
          <p:cNvSpPr>
            <a:spLocks noGrp="1"/>
          </p:cNvSpPr>
          <p:nvPr>
            <p:ph type="sldNum" sz="quarter" idx="12"/>
          </p:nvPr>
        </p:nvSpPr>
        <p:spPr/>
        <p:txBody>
          <a:bodyPr/>
          <a:lstStyle>
            <a:lvl1pPr>
              <a:defRPr/>
            </a:lvl1pPr>
          </a:lstStyle>
          <a:p>
            <a:pPr>
              <a:defRPr/>
            </a:pPr>
            <a:fld id="{DC6BD6D6-01A7-4B96-8C9C-6B265EF054E3}" type="slidenum">
              <a:rPr lang="en-US" altLang="en-US"/>
              <a:pPr>
                <a:defRPr/>
              </a:pPr>
              <a:t>‹#›</a:t>
            </a:fld>
            <a:endParaRPr lang="en-US" altLang="en-US"/>
          </a:p>
        </p:txBody>
      </p:sp>
    </p:spTree>
    <p:extLst>
      <p:ext uri="{BB962C8B-B14F-4D97-AF65-F5344CB8AC3E}">
        <p14:creationId xmlns:p14="http://schemas.microsoft.com/office/powerpoint/2010/main" val="36677208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3">
            <a:extLst>
              <a:ext uri="{FF2B5EF4-FFF2-40B4-BE49-F238E27FC236}">
                <a16:creationId xmlns:a16="http://schemas.microsoft.com/office/drawing/2014/main" id="{36FA8F20-A8EB-4440-AA9B-42A9B154D4ED}"/>
              </a:ext>
            </a:extLst>
          </p:cNvPr>
          <p:cNvSpPr>
            <a:spLocks noGrp="1"/>
          </p:cNvSpPr>
          <p:nvPr>
            <p:ph type="dt" sz="half" idx="10"/>
          </p:nvPr>
        </p:nvSpPr>
        <p:spPr/>
        <p:txBody>
          <a:bodyPr/>
          <a:lstStyle>
            <a:lvl1pPr>
              <a:defRPr/>
            </a:lvl1pPr>
          </a:lstStyle>
          <a:p>
            <a:pPr>
              <a:defRPr/>
            </a:pPr>
            <a:fld id="{AC71BC78-9F37-4967-AE8E-9380A4078764}" type="datetimeFigureOut">
              <a:rPr lang="en-US"/>
              <a:pPr>
                <a:defRPr/>
              </a:pPr>
              <a:t>7/4/2022</a:t>
            </a:fld>
            <a:endParaRPr lang="en-US"/>
          </a:p>
        </p:txBody>
      </p:sp>
      <p:sp>
        <p:nvSpPr>
          <p:cNvPr id="6" name="Footer Placeholder 4">
            <a:extLst>
              <a:ext uri="{FF2B5EF4-FFF2-40B4-BE49-F238E27FC236}">
                <a16:creationId xmlns:a16="http://schemas.microsoft.com/office/drawing/2014/main" id="{A8518614-BA87-4BD1-9A54-D0453E09A70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00DBE1F0-23A1-4F38-91EE-9E3662E76AD3}"/>
              </a:ext>
            </a:extLst>
          </p:cNvPr>
          <p:cNvSpPr>
            <a:spLocks noGrp="1"/>
          </p:cNvSpPr>
          <p:nvPr>
            <p:ph type="sldNum" sz="quarter" idx="12"/>
          </p:nvPr>
        </p:nvSpPr>
        <p:spPr/>
        <p:txBody>
          <a:bodyPr/>
          <a:lstStyle>
            <a:lvl1pPr>
              <a:defRPr/>
            </a:lvl1pPr>
          </a:lstStyle>
          <a:p>
            <a:pPr>
              <a:defRPr/>
            </a:pPr>
            <a:fld id="{03B66EDC-22FC-4EC2-A18B-20A5E22AB21F}" type="slidenum">
              <a:rPr lang="en-US" altLang="en-US"/>
              <a:pPr>
                <a:defRPr/>
              </a:pPr>
              <a:t>‹#›</a:t>
            </a:fld>
            <a:endParaRPr lang="en-US" altLang="en-US"/>
          </a:p>
        </p:txBody>
      </p:sp>
    </p:spTree>
    <p:extLst>
      <p:ext uri="{BB962C8B-B14F-4D97-AF65-F5344CB8AC3E}">
        <p14:creationId xmlns:p14="http://schemas.microsoft.com/office/powerpoint/2010/main" val="34934931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tile tx="0" ty="0" sx="100000" sy="100000" flip="none" algn="tl"/>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8237BDAE-8A2C-4E38-AEA6-181478DF5CFC}"/>
              </a:ext>
            </a:extLst>
          </p:cNvPr>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endParaRPr lang="en-US" altLang="en-US"/>
          </a:p>
        </p:txBody>
      </p:sp>
      <p:sp>
        <p:nvSpPr>
          <p:cNvPr id="1027" name="Text Placeholder 2">
            <a:extLst>
              <a:ext uri="{FF2B5EF4-FFF2-40B4-BE49-F238E27FC236}">
                <a16:creationId xmlns:a16="http://schemas.microsoft.com/office/drawing/2014/main" id="{0A41185E-71A7-4733-94AA-EBE8CB9AEF95}"/>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sp>
        <p:nvSpPr>
          <p:cNvPr id="4" name="Date Placeholder 3">
            <a:extLst>
              <a:ext uri="{FF2B5EF4-FFF2-40B4-BE49-F238E27FC236}">
                <a16:creationId xmlns:a16="http://schemas.microsoft.com/office/drawing/2014/main" id="{79646A17-7D10-465F-A08B-6230FF2EB18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A2CBF915-8797-4680-91F5-7CA36684CD0C}" type="datetimeFigureOut">
              <a:rPr lang="en-US"/>
              <a:pPr>
                <a:defRPr/>
              </a:pPr>
              <a:t>7/4/2022</a:t>
            </a:fld>
            <a:endParaRPr lang="en-US"/>
          </a:p>
        </p:txBody>
      </p:sp>
      <p:sp>
        <p:nvSpPr>
          <p:cNvPr id="5" name="Footer Placeholder 4">
            <a:extLst>
              <a:ext uri="{FF2B5EF4-FFF2-40B4-BE49-F238E27FC236}">
                <a16:creationId xmlns:a16="http://schemas.microsoft.com/office/drawing/2014/main" id="{0D621299-F7EF-46A5-97BA-A473B98D1ED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125DC82D-D2BC-42A5-B83D-65E08C09B109}"/>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A778186E-3066-456C-94F1-9ACF9355474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 id="2147483840" r:id="rId12"/>
    <p:sldLayoutId id="2147483841" r:id="rId13"/>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5.gif"/><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4.gif"/><Relationship Id="rId5" Type="http://schemas.openxmlformats.org/officeDocument/2006/relationships/image" Target="../media/image3.emf"/><Relationship Id="rId4" Type="http://schemas.openxmlformats.org/officeDocument/2006/relationships/oleObject" Target="../embeddings/oleObject2.bin"/></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7A19E035-AB6A-468D-A948-D6552210863A}"/>
              </a:ext>
            </a:extLst>
          </p:cNvPr>
          <p:cNvSpPr txBox="1">
            <a:spLocks/>
          </p:cNvSpPr>
          <p:nvPr/>
        </p:nvSpPr>
        <p:spPr>
          <a:xfrm>
            <a:off x="214313" y="0"/>
            <a:ext cx="11776075" cy="6858000"/>
          </a:xfrm>
          <a:prstGeom prst="rect">
            <a:avLst/>
          </a:prstGeom>
          <a:noFill/>
          <a:ln/>
        </p:spPr>
        <p:txBody>
          <a:bodyPr lIns="0" tIns="0" rIns="0" bIns="0"/>
          <a:lstStyle>
            <a:lvl1pPr algn="l" defTabSz="914400" rtl="0" eaLnBrk="1" latinLnBrk="0" hangingPunct="1">
              <a:lnSpc>
                <a:spcPct val="90000"/>
              </a:lnSpc>
              <a:spcBef>
                <a:spcPct val="0"/>
              </a:spcBef>
              <a:buNone/>
              <a:defRPr lang="en-US" sz="4400" kern="1200" dirty="0">
                <a:solidFill>
                  <a:schemeClr val="bg2"/>
                </a:solidFill>
                <a:latin typeface="+mj-lt"/>
                <a:ea typeface="+mj-ea"/>
                <a:cs typeface="+mj-cs"/>
              </a:defRPr>
            </a:lvl1pPr>
          </a:lstStyle>
          <a:p>
            <a:pPr algn="ctr" fontAlgn="auto">
              <a:lnSpc>
                <a:spcPct val="150000"/>
              </a:lnSpc>
              <a:spcAft>
                <a:spcPts val="0"/>
              </a:spcAft>
              <a:defRPr/>
            </a:pPr>
            <a:endParaRPr sz="2400" dirty="0">
              <a:solidFill>
                <a:schemeClr val="tx1"/>
              </a:solidFill>
              <a:cs typeface="Arial" panose="020B0604020202020204" pitchFamily="34" charset="0"/>
            </a:endParaRPr>
          </a:p>
          <a:p>
            <a:pPr algn="ctr" fontAlgn="auto">
              <a:lnSpc>
                <a:spcPct val="150000"/>
              </a:lnSpc>
              <a:spcAft>
                <a:spcPts val="0"/>
              </a:spcAft>
              <a:defRPr/>
            </a:pPr>
            <a:r>
              <a:rPr sz="3200" b="1" dirty="0">
                <a:solidFill>
                  <a:schemeClr val="tx1"/>
                </a:solidFill>
                <a:latin typeface="+mn-lt"/>
                <a:ea typeface="+mn-ea"/>
                <a:cs typeface="+mn-cs"/>
              </a:rPr>
              <a:t>Presentation on</a:t>
            </a:r>
          </a:p>
          <a:p>
            <a:pPr algn="ctr" fontAlgn="auto">
              <a:lnSpc>
                <a:spcPct val="150000"/>
              </a:lnSpc>
              <a:spcAft>
                <a:spcPts val="0"/>
              </a:spcAft>
              <a:defRPr/>
            </a:pPr>
            <a:endParaRPr sz="2400" b="1" dirty="0">
              <a:solidFill>
                <a:schemeClr val="tx1"/>
              </a:solidFill>
              <a:latin typeface="+mn-lt"/>
              <a:ea typeface="+mn-ea"/>
              <a:cs typeface="+mn-cs"/>
            </a:endParaRPr>
          </a:p>
          <a:p>
            <a:pPr algn="ctr" fontAlgn="auto">
              <a:spcAft>
                <a:spcPts val="0"/>
              </a:spcAft>
              <a:defRPr/>
            </a:pPr>
            <a:br>
              <a:rPr sz="2400" dirty="0">
                <a:solidFill>
                  <a:schemeClr val="tx1"/>
                </a:solidFill>
                <a:latin typeface="+mn-lt"/>
                <a:ea typeface="+mn-ea"/>
                <a:cs typeface="+mn-cs"/>
              </a:rPr>
            </a:br>
            <a:endParaRPr sz="2400" dirty="0">
              <a:solidFill>
                <a:schemeClr val="tx1"/>
              </a:solidFill>
              <a:latin typeface="+mn-lt"/>
              <a:ea typeface="+mn-ea"/>
              <a:cs typeface="+mn-cs"/>
            </a:endParaRPr>
          </a:p>
          <a:p>
            <a:pPr algn="ctr" fontAlgn="auto">
              <a:spcAft>
                <a:spcPts val="0"/>
              </a:spcAft>
              <a:defRPr/>
            </a:pPr>
            <a:endParaRPr sz="1200" b="1" dirty="0">
              <a:solidFill>
                <a:schemeClr val="bg1"/>
              </a:solidFill>
              <a:latin typeface="Arial" pitchFamily="34" charset="0"/>
              <a:cs typeface="Arial" pitchFamily="34" charset="0"/>
            </a:endParaRPr>
          </a:p>
          <a:p>
            <a:pPr algn="ctr" fontAlgn="auto">
              <a:spcAft>
                <a:spcPts val="0"/>
              </a:spcAft>
              <a:defRPr/>
            </a:pPr>
            <a:endParaRPr lang="en-US" sz="2800" b="1" dirty="0">
              <a:solidFill>
                <a:schemeClr val="bg1"/>
              </a:solidFill>
              <a:latin typeface="Arial" pitchFamily="34" charset="0"/>
              <a:cs typeface="Arial" pitchFamily="34" charset="0"/>
            </a:endParaRPr>
          </a:p>
          <a:p>
            <a:pPr algn="ctr" fontAlgn="auto">
              <a:spcAft>
                <a:spcPts val="0"/>
              </a:spcAft>
              <a:defRPr/>
            </a:pPr>
            <a:r>
              <a:rPr lang="en-US" sz="3600" b="1" dirty="0">
                <a:solidFill>
                  <a:schemeClr val="bg1"/>
                </a:solidFill>
                <a:latin typeface="Arial" pitchFamily="34" charset="0"/>
                <a:cs typeface="Arial" pitchFamily="34" charset="0"/>
              </a:rPr>
              <a:t>LEVERAGING CPFTA FOR NATIONAL ECONOMIC GROWTH AMIDST GLOBAL CRISES</a:t>
            </a:r>
            <a:endParaRPr sz="1800" dirty="0">
              <a:solidFill>
                <a:schemeClr val="bg1"/>
              </a:solidFill>
              <a:latin typeface="+mn-lt"/>
              <a:ea typeface="+mn-ea"/>
              <a:cs typeface="+mn-cs"/>
            </a:endParaRPr>
          </a:p>
          <a:p>
            <a:pPr algn="ctr" fontAlgn="auto">
              <a:spcAft>
                <a:spcPts val="0"/>
              </a:spcAft>
              <a:defRPr/>
            </a:pPr>
            <a:endParaRPr sz="1800" dirty="0">
              <a:solidFill>
                <a:schemeClr val="bg1"/>
              </a:solidFill>
              <a:latin typeface="+mn-lt"/>
              <a:ea typeface="+mn-ea"/>
              <a:cs typeface="+mn-cs"/>
            </a:endParaRPr>
          </a:p>
          <a:p>
            <a:pPr algn="ctr" fontAlgn="auto">
              <a:spcAft>
                <a:spcPts val="0"/>
              </a:spcAft>
              <a:defRPr/>
            </a:pPr>
            <a:endParaRPr lang="en-US" sz="1800" dirty="0">
              <a:solidFill>
                <a:schemeClr val="bg1"/>
              </a:solidFill>
              <a:latin typeface="+mn-lt"/>
              <a:ea typeface="+mn-ea"/>
              <a:cs typeface="+mn-cs"/>
            </a:endParaRPr>
          </a:p>
          <a:p>
            <a:pPr algn="ctr" fontAlgn="auto">
              <a:spcAft>
                <a:spcPts val="0"/>
              </a:spcAft>
              <a:defRPr/>
            </a:pPr>
            <a:endParaRPr lang="en-US" sz="1800" dirty="0">
              <a:solidFill>
                <a:schemeClr val="bg1"/>
              </a:solidFill>
              <a:latin typeface="+mn-lt"/>
              <a:ea typeface="+mn-ea"/>
              <a:cs typeface="+mn-cs"/>
            </a:endParaRPr>
          </a:p>
          <a:p>
            <a:pPr algn="ctr" fontAlgn="auto">
              <a:spcAft>
                <a:spcPts val="0"/>
              </a:spcAft>
              <a:defRPr/>
            </a:pPr>
            <a:endParaRPr sz="1800" dirty="0">
              <a:solidFill>
                <a:schemeClr val="bg1"/>
              </a:solidFill>
              <a:latin typeface="+mn-lt"/>
              <a:ea typeface="+mn-ea"/>
              <a:cs typeface="+mn-cs"/>
            </a:endParaRPr>
          </a:p>
          <a:p>
            <a:pPr algn="ctr" fontAlgn="auto">
              <a:spcAft>
                <a:spcPts val="0"/>
              </a:spcAft>
              <a:defRPr/>
            </a:pPr>
            <a:endParaRPr lang="en-US" sz="1800" dirty="0">
              <a:solidFill>
                <a:schemeClr val="bg1"/>
              </a:solidFill>
              <a:latin typeface="+mn-lt"/>
              <a:ea typeface="+mn-ea"/>
              <a:cs typeface="+mn-cs"/>
            </a:endParaRPr>
          </a:p>
          <a:p>
            <a:pPr algn="ctr" fontAlgn="auto">
              <a:spcAft>
                <a:spcPts val="0"/>
              </a:spcAft>
              <a:defRPr/>
            </a:pPr>
            <a:endParaRPr sz="1800" dirty="0">
              <a:solidFill>
                <a:schemeClr val="bg1"/>
              </a:solidFill>
              <a:latin typeface="+mn-lt"/>
              <a:ea typeface="+mn-ea"/>
              <a:cs typeface="+mn-cs"/>
            </a:endParaRPr>
          </a:p>
          <a:p>
            <a:pPr algn="ctr" fontAlgn="auto">
              <a:lnSpc>
                <a:spcPct val="150000"/>
              </a:lnSpc>
              <a:spcAft>
                <a:spcPts val="0"/>
              </a:spcAft>
              <a:defRPr/>
            </a:pPr>
            <a:r>
              <a:rPr lang="en-US" sz="2400" dirty="0">
                <a:solidFill>
                  <a:schemeClr val="bg1"/>
                </a:solidFill>
                <a:latin typeface="+mn-lt"/>
                <a:ea typeface="+mn-ea"/>
                <a:cs typeface="+mn-cs"/>
              </a:rPr>
              <a:t>@ Dr. Hassan Daud Butt ( CEO KP BOI/SEZA) &amp; Miss Urooj Aijaz ( </a:t>
            </a:r>
            <a:r>
              <a:rPr lang="en-US" sz="2400" dirty="0" err="1">
                <a:solidFill>
                  <a:schemeClr val="bg1"/>
                </a:solidFill>
                <a:latin typeface="+mn-lt"/>
                <a:ea typeface="+mn-ea"/>
                <a:cs typeface="+mn-cs"/>
              </a:rPr>
              <a:t>Bahria</a:t>
            </a:r>
            <a:r>
              <a:rPr lang="en-US" sz="2400" dirty="0">
                <a:solidFill>
                  <a:schemeClr val="bg1"/>
                </a:solidFill>
                <a:latin typeface="+mn-lt"/>
                <a:ea typeface="+mn-ea"/>
                <a:cs typeface="+mn-cs"/>
              </a:rPr>
              <a:t> University)</a:t>
            </a:r>
          </a:p>
          <a:p>
            <a:pPr algn="ctr" fontAlgn="auto">
              <a:lnSpc>
                <a:spcPct val="150000"/>
              </a:lnSpc>
              <a:spcAft>
                <a:spcPts val="0"/>
              </a:spcAft>
              <a:defRPr/>
            </a:pPr>
            <a:r>
              <a:rPr sz="1800" dirty="0">
                <a:solidFill>
                  <a:schemeClr val="bg1"/>
                </a:solidFill>
                <a:latin typeface="+mn-lt"/>
                <a:ea typeface="+mn-ea"/>
                <a:cs typeface="+mn-cs"/>
              </a:rPr>
              <a:t>30</a:t>
            </a:r>
            <a:r>
              <a:rPr sz="1800" baseline="30000" dirty="0">
                <a:solidFill>
                  <a:schemeClr val="bg1"/>
                </a:solidFill>
                <a:latin typeface="+mn-lt"/>
                <a:ea typeface="+mn-ea"/>
                <a:cs typeface="+mn-cs"/>
              </a:rPr>
              <a:t>th</a:t>
            </a:r>
            <a:r>
              <a:rPr sz="1800" dirty="0">
                <a:solidFill>
                  <a:schemeClr val="bg1"/>
                </a:solidFill>
                <a:latin typeface="+mn-lt"/>
                <a:ea typeface="+mn-ea"/>
                <a:cs typeface="+mn-cs"/>
              </a:rPr>
              <a:t> June, 2022</a:t>
            </a:r>
          </a:p>
        </p:txBody>
      </p:sp>
      <p:graphicFrame>
        <p:nvGraphicFramePr>
          <p:cNvPr id="6147" name="Object 6" hidden="1">
            <a:extLst>
              <a:ext uri="{FF2B5EF4-FFF2-40B4-BE49-F238E27FC236}">
                <a16:creationId xmlns:a16="http://schemas.microsoft.com/office/drawing/2014/main" id="{0877D9D3-5188-4C34-B831-9B0FB5F12598}"/>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360" imgH="360" progId="">
                  <p:embed/>
                </p:oleObj>
              </mc:Choice>
              <mc:Fallback>
                <p:oleObj name="think-cell Slide" r:id="rId4" imgW="360" imgH="360" progId="">
                  <p:embed/>
                  <p:pic>
                    <p:nvPicPr>
                      <p:cNvPr id="0" name="Object 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Rectangle 1" hidden="1">
            <a:extLst>
              <a:ext uri="{FF2B5EF4-FFF2-40B4-BE49-F238E27FC236}">
                <a16:creationId xmlns:a16="http://schemas.microsoft.com/office/drawing/2014/main" id="{84A5D233-D44E-46A4-94E0-6C65D3CF5BD3}"/>
              </a:ext>
            </a:extLst>
          </p:cNvPr>
          <p:cNvSpPr/>
          <p:nvPr>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eaLnBrk="1" fontAlgn="auto" hangingPunct="1">
              <a:spcBef>
                <a:spcPts val="300"/>
              </a:spcBef>
              <a:spcAft>
                <a:spcPts val="300"/>
              </a:spcAft>
              <a:defRPr/>
            </a:pPr>
            <a:endParaRPr lang="en-GB" sz="4400" b="1" dirty="0" err="1">
              <a:solidFill>
                <a:schemeClr val="bg1"/>
              </a:solidFill>
              <a:latin typeface="Arial" panose="020B0604020202020204" pitchFamily="34" charset="0"/>
              <a:ea typeface="+mj-ea"/>
              <a:cs typeface="+mj-cs"/>
              <a:sym typeface="Arial" panose="020B0604020202020204" pitchFamily="34" charset="0"/>
            </a:endParaRPr>
          </a:p>
        </p:txBody>
      </p:sp>
      <p:sp>
        <p:nvSpPr>
          <p:cNvPr id="2" name="Rectangle 1">
            <a:extLst>
              <a:ext uri="{FF2B5EF4-FFF2-40B4-BE49-F238E27FC236}">
                <a16:creationId xmlns:a16="http://schemas.microsoft.com/office/drawing/2014/main" id="{570B4685-ADA1-F639-7EAD-D35870C713F2}"/>
              </a:ext>
            </a:extLst>
          </p:cNvPr>
          <p:cNvSpPr/>
          <p:nvPr/>
        </p:nvSpPr>
        <p:spPr>
          <a:xfrm>
            <a:off x="9666514" y="83976"/>
            <a:ext cx="2397968" cy="886408"/>
          </a:xfrm>
          <a:prstGeom prst="rect">
            <a:avLst/>
          </a:prstGeom>
          <a:blipFill>
            <a:blip r:embed="rId6"/>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a:p>
        </p:txBody>
      </p:sp>
      <p:sp>
        <p:nvSpPr>
          <p:cNvPr id="6" name="Rectangle 5">
            <a:extLst>
              <a:ext uri="{FF2B5EF4-FFF2-40B4-BE49-F238E27FC236}">
                <a16:creationId xmlns:a16="http://schemas.microsoft.com/office/drawing/2014/main" id="{1F63C0EF-2976-2075-B5FC-1D1F076320C5}"/>
              </a:ext>
            </a:extLst>
          </p:cNvPr>
          <p:cNvSpPr/>
          <p:nvPr/>
        </p:nvSpPr>
        <p:spPr>
          <a:xfrm>
            <a:off x="9666514" y="1054360"/>
            <a:ext cx="2397968" cy="886408"/>
          </a:xfrm>
          <a:prstGeom prst="rect">
            <a:avLst/>
          </a:prstGeom>
          <a:blipFill>
            <a:blip r:embed="rId7"/>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0E2A98D-E38B-6249-14B7-FDC6B1D9B109}"/>
              </a:ext>
            </a:extLst>
          </p:cNvPr>
          <p:cNvSpPr txBox="1">
            <a:spLocks/>
          </p:cNvSpPr>
          <p:nvPr/>
        </p:nvSpPr>
        <p:spPr bwMode="auto">
          <a:xfrm>
            <a:off x="0" y="23813"/>
            <a:ext cx="12192000" cy="873125"/>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6000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eaLnBrk="1" hangingPunct="1">
              <a:lnSpc>
                <a:spcPct val="100000"/>
              </a:lnSpc>
            </a:pPr>
            <a:r>
              <a:rPr lang="en-US" altLang="en-US" sz="2800" b="1" dirty="0">
                <a:solidFill>
                  <a:schemeClr val="bg1"/>
                </a:solidFill>
                <a:latin typeface="Arial" panose="020B0604020202020204" pitchFamily="34" charset="0"/>
                <a:cs typeface="Arial" panose="020B0604020202020204" pitchFamily="34" charset="0"/>
              </a:rPr>
              <a:t>Literature Review: </a:t>
            </a:r>
            <a:r>
              <a:rPr lang="en-US" sz="2800" b="1" dirty="0">
                <a:solidFill>
                  <a:schemeClr val="bg1"/>
                </a:solidFill>
                <a:latin typeface="Arial" panose="020B0604020202020204" pitchFamily="34" charset="0"/>
                <a:cs typeface="Arial" panose="020B0604020202020204" pitchFamily="34" charset="0"/>
              </a:rPr>
              <a:t>Drawbacks of CPFTA for Pakistan</a:t>
            </a:r>
            <a:endParaRPr lang="en-US" altLang="en-US" sz="2800" b="1" dirty="0">
              <a:solidFill>
                <a:schemeClr val="bg1"/>
              </a:solidFill>
              <a:latin typeface="Arial" panose="020B0604020202020204" pitchFamily="34" charset="0"/>
              <a:cs typeface="Arial" panose="020B0604020202020204" pitchFamily="34" charset="0"/>
            </a:endParaRPr>
          </a:p>
        </p:txBody>
      </p:sp>
      <p:cxnSp>
        <p:nvCxnSpPr>
          <p:cNvPr id="4" name="Straight Connector 3">
            <a:extLst>
              <a:ext uri="{FF2B5EF4-FFF2-40B4-BE49-F238E27FC236}">
                <a16:creationId xmlns:a16="http://schemas.microsoft.com/office/drawing/2014/main" id="{F34A92B9-0694-59A2-FAD6-F172F31A4BC0}"/>
              </a:ext>
            </a:extLst>
          </p:cNvPr>
          <p:cNvCxnSpPr/>
          <p:nvPr/>
        </p:nvCxnSpPr>
        <p:spPr>
          <a:xfrm>
            <a:off x="0" y="958850"/>
            <a:ext cx="12192000" cy="0"/>
          </a:xfrm>
          <a:prstGeom prst="line">
            <a:avLst/>
          </a:prstGeom>
          <a:ln w="1270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4DB14BF4-E2D0-D23A-E9A4-B06A7CEFF50A}"/>
              </a:ext>
            </a:extLst>
          </p:cNvPr>
          <p:cNvGraphicFramePr>
            <a:graphicFrameLocks noGrp="1"/>
          </p:cNvGraphicFramePr>
          <p:nvPr>
            <p:ph idx="1"/>
            <p:extLst>
              <p:ext uri="{D42A27DB-BD31-4B8C-83A1-F6EECF244321}">
                <p14:modId xmlns:p14="http://schemas.microsoft.com/office/powerpoint/2010/main" val="526771549"/>
              </p:ext>
            </p:extLst>
          </p:nvPr>
        </p:nvGraphicFramePr>
        <p:xfrm>
          <a:off x="457200" y="1137105"/>
          <a:ext cx="11277600" cy="5532120"/>
        </p:xfrm>
        <a:graphic>
          <a:graphicData uri="http://schemas.openxmlformats.org/drawingml/2006/table">
            <a:tbl>
              <a:tblPr firstRow="1" bandRow="1">
                <a:tableStyleId>{5C22544A-7EE6-4342-B048-85BDC9FD1C3A}</a:tableStyleId>
              </a:tblPr>
              <a:tblGrid>
                <a:gridCol w="11277600">
                  <a:extLst>
                    <a:ext uri="{9D8B030D-6E8A-4147-A177-3AD203B41FA5}">
                      <a16:colId xmlns:a16="http://schemas.microsoft.com/office/drawing/2014/main" val="1859763820"/>
                    </a:ext>
                  </a:extLst>
                </a:gridCol>
              </a:tblGrid>
              <a:tr h="551736">
                <a:tc>
                  <a:txBody>
                    <a:bodyPr/>
                    <a:lstStyle/>
                    <a:p>
                      <a:r>
                        <a:rPr lang="en-US" sz="1750" b="0" kern="1200" dirty="0">
                          <a:solidFill>
                            <a:schemeClr val="lt1"/>
                          </a:solidFill>
                          <a:effectLst/>
                          <a:latin typeface="+mn-lt"/>
                          <a:ea typeface="+mn-ea"/>
                          <a:cs typeface="Times New Roman" panose="02020603050405020304" pitchFamily="18" charset="0"/>
                        </a:rPr>
                        <a:t>Despite the fact that the two nations signed an FTA in 2006, Pakistan remains a little contributor to China's overall commerce (S. H. Shah et al., 2020)</a:t>
                      </a:r>
                    </a:p>
                  </a:txBody>
                  <a:tcPr>
                    <a:solidFill>
                      <a:srgbClr val="002060"/>
                    </a:solidFill>
                  </a:tcPr>
                </a:tc>
                <a:extLst>
                  <a:ext uri="{0D108BD9-81ED-4DB2-BD59-A6C34878D82A}">
                    <a16:rowId xmlns:a16="http://schemas.microsoft.com/office/drawing/2014/main" val="1150916086"/>
                  </a:ext>
                </a:extLst>
              </a:tr>
              <a:tr h="4150330">
                <a:tc>
                  <a:txBody>
                    <a:bodyPr/>
                    <a:lstStyle/>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750" kern="1200" dirty="0">
                          <a:solidFill>
                            <a:schemeClr val="dk1"/>
                          </a:solidFill>
                          <a:effectLst/>
                          <a:latin typeface="+mn-lt"/>
                          <a:ea typeface="+mn-ea"/>
                          <a:cs typeface="+mn-cs"/>
                        </a:rPr>
                        <a:t>Despite the fact that China's global imports have surpassed $1 trillion, Pakistan plays a minor role.(</a:t>
                      </a:r>
                      <a:r>
                        <a:rPr lang="en-US" sz="1750" kern="1200" dirty="0" err="1">
                          <a:solidFill>
                            <a:schemeClr val="dk1"/>
                          </a:solidFill>
                          <a:effectLst/>
                          <a:latin typeface="+mn-lt"/>
                          <a:ea typeface="+mn-ea"/>
                          <a:cs typeface="+mn-cs"/>
                        </a:rPr>
                        <a:t>Haq</a:t>
                      </a:r>
                      <a:r>
                        <a:rPr lang="en-US" sz="1750" kern="1200" dirty="0">
                          <a:solidFill>
                            <a:schemeClr val="dk1"/>
                          </a:solidFill>
                          <a:effectLst/>
                          <a:latin typeface="+mn-lt"/>
                          <a:ea typeface="+mn-ea"/>
                          <a:cs typeface="+mn-cs"/>
                        </a:rPr>
                        <a:t> et al., 2021)</a:t>
                      </a: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n-US" sz="600" kern="1200" dirty="0">
                        <a:solidFill>
                          <a:schemeClr val="dk1"/>
                        </a:solidFill>
                        <a:effectLst/>
                        <a:latin typeface="+mn-lt"/>
                        <a:ea typeface="+mn-ea"/>
                        <a:cs typeface="+mn-cs"/>
                      </a:endParaRP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750" kern="1200" dirty="0">
                          <a:solidFill>
                            <a:schemeClr val="dk1"/>
                          </a:solidFill>
                          <a:effectLst/>
                          <a:latin typeface="+mn-lt"/>
                          <a:ea typeface="+mn-ea"/>
                          <a:cs typeface="+mn-cs"/>
                        </a:rPr>
                        <a:t>Pakistan's exports to China were barely US$1.82 billion in the 2018 fiscal year (UN, 2018), while China's exports to Pakistan increased from $3.5 billion to $18.25 billion between 2006 and 2017. (Jenkins, 2018)</a:t>
                      </a: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n-US" sz="600" kern="1200" dirty="0">
                        <a:solidFill>
                          <a:schemeClr val="dk1"/>
                        </a:solidFill>
                        <a:effectLst/>
                        <a:latin typeface="+mn-lt"/>
                        <a:ea typeface="+mn-ea"/>
                        <a:cs typeface="+mn-cs"/>
                      </a:endParaRP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750" kern="1200" dirty="0">
                          <a:solidFill>
                            <a:schemeClr val="dk1"/>
                          </a:solidFill>
                          <a:effectLst/>
                          <a:latin typeface="+mn-lt"/>
                          <a:ea typeface="+mn-ea"/>
                          <a:cs typeface="+mn-cs"/>
                        </a:rPr>
                        <a:t>Pakistan's and China's trade balances have also been skewed, e.g., Pakistan's exports to China grew from US$0.4 billion in 2005 to US$1.82 billion in 2018, while imports from China increased from US$1.8 billion in 2005 to US$18.2 billion in 2017 (</a:t>
                      </a:r>
                      <a:r>
                        <a:rPr lang="en-US" sz="1750" kern="1200" dirty="0" err="1">
                          <a:solidFill>
                            <a:schemeClr val="dk1"/>
                          </a:solidFill>
                          <a:effectLst/>
                          <a:latin typeface="+mn-lt"/>
                          <a:ea typeface="+mn-ea"/>
                          <a:cs typeface="+mn-cs"/>
                        </a:rPr>
                        <a:t>Haq</a:t>
                      </a:r>
                      <a:r>
                        <a:rPr lang="en-US" sz="1750" kern="1200" dirty="0">
                          <a:solidFill>
                            <a:schemeClr val="dk1"/>
                          </a:solidFill>
                          <a:effectLst/>
                          <a:latin typeface="+mn-lt"/>
                          <a:ea typeface="+mn-ea"/>
                          <a:cs typeface="+mn-cs"/>
                        </a:rPr>
                        <a:t> et al., 2021)</a:t>
                      </a: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n-US" sz="600" kern="1200" dirty="0">
                        <a:solidFill>
                          <a:schemeClr val="dk1"/>
                        </a:solidFill>
                        <a:effectLst/>
                        <a:latin typeface="+mn-lt"/>
                        <a:ea typeface="+mn-ea"/>
                        <a:cs typeface="+mn-cs"/>
                      </a:endParaRP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750" kern="1200" dirty="0">
                          <a:solidFill>
                            <a:schemeClr val="dk1"/>
                          </a:solidFill>
                          <a:effectLst/>
                          <a:latin typeface="+mn-lt"/>
                          <a:ea typeface="+mn-ea"/>
                          <a:cs typeface="+mn-cs"/>
                        </a:rPr>
                        <a:t>Furthermore, due to their low cost, Chinese items have become extremely popular in Pakistan (Akhtar, 2019). Pakistani goods, on the other hand, are not sold at a premium when they are exported to China</a:t>
                      </a: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n-US" sz="600" kern="1200" dirty="0">
                        <a:solidFill>
                          <a:schemeClr val="dk1"/>
                        </a:solidFill>
                        <a:effectLst/>
                        <a:latin typeface="+mn-lt"/>
                        <a:ea typeface="+mn-ea"/>
                        <a:cs typeface="+mn-cs"/>
                      </a:endParaRP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750" kern="1200" dirty="0">
                          <a:solidFill>
                            <a:schemeClr val="dk1"/>
                          </a:solidFill>
                          <a:effectLst/>
                          <a:latin typeface="+mn-lt"/>
                          <a:ea typeface="+mn-ea"/>
                          <a:cs typeface="+mn-cs"/>
                        </a:rPr>
                        <a:t>Similarly, Pakistan has only used about 5% of the available CPFTA concessions, but China has used more than 55% of the available CPFTA concessions. (Mukhtar, 2018)</a:t>
                      </a: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n-US" sz="600" kern="1200" dirty="0">
                        <a:solidFill>
                          <a:schemeClr val="dk1"/>
                        </a:solidFill>
                        <a:effectLst/>
                        <a:latin typeface="+mn-lt"/>
                        <a:ea typeface="+mn-ea"/>
                        <a:cs typeface="+mn-cs"/>
                      </a:endParaRP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750" kern="1200" dirty="0">
                          <a:solidFill>
                            <a:schemeClr val="dk1"/>
                          </a:solidFill>
                          <a:effectLst/>
                          <a:latin typeface="+mn-lt"/>
                          <a:ea typeface="+mn-ea"/>
                          <a:cs typeface="+mn-cs"/>
                        </a:rPr>
                        <a:t>Similarly, Openness to international flow of goods and services can increase national income, which in turn enables moving forward on resource intensive development</a:t>
                      </a: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n-US" sz="600" kern="1200" dirty="0">
                        <a:solidFill>
                          <a:schemeClr val="dk1"/>
                        </a:solidFill>
                        <a:effectLst/>
                        <a:latin typeface="+mn-lt"/>
                        <a:ea typeface="+mn-ea"/>
                        <a:cs typeface="+mn-cs"/>
                      </a:endParaRP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750" kern="1200" dirty="0">
                          <a:solidFill>
                            <a:schemeClr val="dk1"/>
                          </a:solidFill>
                          <a:effectLst/>
                          <a:latin typeface="+mn-lt"/>
                          <a:ea typeface="+mn-ea"/>
                          <a:cs typeface="+mn-cs"/>
                        </a:rPr>
                        <a:t>However, in case of CPFTA the same count not be achieved and thus, the benefits of FTA related trade opening are being increasingly called into question, it is therefore crucial to fully understand how trade interacts with the various goals as Trade integration holds many opportunities for development, but at the same time, can have risks that need to be managed.</a:t>
                      </a:r>
                      <a:endParaRPr lang="en-US" sz="1750" kern="1200" dirty="0">
                        <a:solidFill>
                          <a:schemeClr val="dk1"/>
                        </a:solidFill>
                        <a:effectLst/>
                        <a:latin typeface="+mn-lt"/>
                        <a:ea typeface="+mn-ea"/>
                        <a:cs typeface="Times New Roman" panose="02020603050405020304" pitchFamily="18" charset="0"/>
                      </a:endParaRPr>
                    </a:p>
                  </a:txBody>
                  <a:tcPr>
                    <a:solidFill>
                      <a:srgbClr val="CFD5EA"/>
                    </a:solidFill>
                  </a:tcPr>
                </a:tc>
                <a:extLst>
                  <a:ext uri="{0D108BD9-81ED-4DB2-BD59-A6C34878D82A}">
                    <a16:rowId xmlns:a16="http://schemas.microsoft.com/office/drawing/2014/main" val="631110916"/>
                  </a:ext>
                </a:extLst>
              </a:tr>
            </a:tbl>
          </a:graphicData>
        </a:graphic>
      </p:graphicFrame>
      <p:sp>
        <p:nvSpPr>
          <p:cNvPr id="6" name="Rectangle 5">
            <a:extLst>
              <a:ext uri="{FF2B5EF4-FFF2-40B4-BE49-F238E27FC236}">
                <a16:creationId xmlns:a16="http://schemas.microsoft.com/office/drawing/2014/main" id="{2A19D1E9-1333-2A39-08CF-444F4B20FEFF}"/>
              </a:ext>
            </a:extLst>
          </p:cNvPr>
          <p:cNvSpPr/>
          <p:nvPr/>
        </p:nvSpPr>
        <p:spPr>
          <a:xfrm>
            <a:off x="1" y="6662057"/>
            <a:ext cx="6095999" cy="195943"/>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a:p>
        </p:txBody>
      </p:sp>
      <p:sp>
        <p:nvSpPr>
          <p:cNvPr id="7" name="Rectangle 6">
            <a:extLst>
              <a:ext uri="{FF2B5EF4-FFF2-40B4-BE49-F238E27FC236}">
                <a16:creationId xmlns:a16="http://schemas.microsoft.com/office/drawing/2014/main" id="{2E66F910-42A4-2308-5D16-60F39429D41F}"/>
              </a:ext>
            </a:extLst>
          </p:cNvPr>
          <p:cNvSpPr/>
          <p:nvPr/>
        </p:nvSpPr>
        <p:spPr>
          <a:xfrm>
            <a:off x="6096001" y="6665166"/>
            <a:ext cx="6095999" cy="19594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a:p>
        </p:txBody>
      </p:sp>
    </p:spTree>
    <p:extLst>
      <p:ext uri="{BB962C8B-B14F-4D97-AF65-F5344CB8AC3E}">
        <p14:creationId xmlns:p14="http://schemas.microsoft.com/office/powerpoint/2010/main" val="812910292"/>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0E2A98D-E38B-6249-14B7-FDC6B1D9B109}"/>
              </a:ext>
            </a:extLst>
          </p:cNvPr>
          <p:cNvSpPr txBox="1">
            <a:spLocks/>
          </p:cNvSpPr>
          <p:nvPr/>
        </p:nvSpPr>
        <p:spPr bwMode="auto">
          <a:xfrm>
            <a:off x="0" y="23813"/>
            <a:ext cx="12192000" cy="873125"/>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6000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eaLnBrk="1" hangingPunct="1">
              <a:lnSpc>
                <a:spcPct val="100000"/>
              </a:lnSpc>
            </a:pPr>
            <a:r>
              <a:rPr lang="en-US" altLang="en-US" sz="2800" b="1" dirty="0">
                <a:solidFill>
                  <a:schemeClr val="bg1"/>
                </a:solidFill>
                <a:latin typeface="Arial" panose="020B0604020202020204" pitchFamily="34" charset="0"/>
                <a:cs typeface="Arial" panose="020B0604020202020204" pitchFamily="34" charset="0"/>
              </a:rPr>
              <a:t>Literature Review: </a:t>
            </a:r>
            <a:r>
              <a:rPr lang="en-US" sz="2800" b="1" dirty="0">
                <a:solidFill>
                  <a:schemeClr val="bg1"/>
                </a:solidFill>
                <a:latin typeface="Arial" panose="020B0604020202020204" pitchFamily="34" charset="0"/>
                <a:cs typeface="Arial" panose="020B0604020202020204" pitchFamily="34" charset="0"/>
              </a:rPr>
              <a:t>CPFTA and Pakistan’s Trade</a:t>
            </a:r>
            <a:endParaRPr lang="en-US" altLang="en-US" sz="2800" b="1" dirty="0">
              <a:solidFill>
                <a:schemeClr val="bg1"/>
              </a:solidFill>
              <a:latin typeface="Arial" panose="020B0604020202020204" pitchFamily="34" charset="0"/>
              <a:cs typeface="Arial" panose="020B0604020202020204" pitchFamily="34" charset="0"/>
            </a:endParaRPr>
          </a:p>
        </p:txBody>
      </p:sp>
      <p:cxnSp>
        <p:nvCxnSpPr>
          <p:cNvPr id="4" name="Straight Connector 3">
            <a:extLst>
              <a:ext uri="{FF2B5EF4-FFF2-40B4-BE49-F238E27FC236}">
                <a16:creationId xmlns:a16="http://schemas.microsoft.com/office/drawing/2014/main" id="{F34A92B9-0694-59A2-FAD6-F172F31A4BC0}"/>
              </a:ext>
            </a:extLst>
          </p:cNvPr>
          <p:cNvCxnSpPr/>
          <p:nvPr/>
        </p:nvCxnSpPr>
        <p:spPr>
          <a:xfrm>
            <a:off x="0" y="958850"/>
            <a:ext cx="12192000" cy="0"/>
          </a:xfrm>
          <a:prstGeom prst="line">
            <a:avLst/>
          </a:prstGeom>
          <a:ln w="1270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4DB14BF4-E2D0-D23A-E9A4-B06A7CEFF50A}"/>
              </a:ext>
            </a:extLst>
          </p:cNvPr>
          <p:cNvGraphicFramePr>
            <a:graphicFrameLocks noGrp="1"/>
          </p:cNvGraphicFramePr>
          <p:nvPr>
            <p:ph idx="1"/>
            <p:extLst>
              <p:ext uri="{D42A27DB-BD31-4B8C-83A1-F6EECF244321}">
                <p14:modId xmlns:p14="http://schemas.microsoft.com/office/powerpoint/2010/main" val="2342649963"/>
              </p:ext>
            </p:extLst>
          </p:nvPr>
        </p:nvGraphicFramePr>
        <p:xfrm>
          <a:off x="220824" y="4404050"/>
          <a:ext cx="3931298" cy="2118360"/>
        </p:xfrm>
        <a:graphic>
          <a:graphicData uri="http://schemas.openxmlformats.org/drawingml/2006/table">
            <a:tbl>
              <a:tblPr firstRow="1" bandRow="1">
                <a:tableStyleId>{5C22544A-7EE6-4342-B048-85BDC9FD1C3A}</a:tableStyleId>
              </a:tblPr>
              <a:tblGrid>
                <a:gridCol w="3931298">
                  <a:extLst>
                    <a:ext uri="{9D8B030D-6E8A-4147-A177-3AD203B41FA5}">
                      <a16:colId xmlns:a16="http://schemas.microsoft.com/office/drawing/2014/main" val="1859763820"/>
                    </a:ext>
                  </a:extLst>
                </a:gridCol>
              </a:tblGrid>
              <a:tr h="2118360">
                <a:tc>
                  <a:txBody>
                    <a:bodyPr/>
                    <a:lstStyle/>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n-US" sz="500" b="0" kern="1200" dirty="0">
                        <a:solidFill>
                          <a:schemeClr val="dk1"/>
                        </a:solidFill>
                        <a:effectLst/>
                        <a:latin typeface="+mn-lt"/>
                        <a:ea typeface="+mn-ea"/>
                        <a:cs typeface="+mn-cs"/>
                      </a:endParaRP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600" b="0" kern="1200" dirty="0">
                          <a:solidFill>
                            <a:schemeClr val="dk1"/>
                          </a:solidFill>
                          <a:effectLst/>
                          <a:latin typeface="+mn-lt"/>
                          <a:ea typeface="+mn-ea"/>
                          <a:cs typeface="+mn-cs"/>
                        </a:rPr>
                        <a:t>During the 1st phase of CPFTA, as shown in figure 1, Pakistan’s exports to China have been increased slightly in the last years while Pakistan’s imports from China have little fluctuation but were in large volumes</a:t>
                      </a:r>
                      <a:endParaRPr lang="en-US" sz="1600" b="0" kern="1200" dirty="0">
                        <a:solidFill>
                          <a:schemeClr val="dk1"/>
                        </a:solidFill>
                        <a:effectLst/>
                        <a:latin typeface="+mn-lt"/>
                        <a:ea typeface="+mn-ea"/>
                        <a:cs typeface="Times New Roman" panose="02020603050405020304" pitchFamily="18" charset="0"/>
                      </a:endParaRPr>
                    </a:p>
                  </a:txBody>
                  <a:tcPr anchor="ctr">
                    <a:solidFill>
                      <a:srgbClr val="CFD5EA"/>
                    </a:solidFill>
                  </a:tcPr>
                </a:tc>
                <a:extLst>
                  <a:ext uri="{0D108BD9-81ED-4DB2-BD59-A6C34878D82A}">
                    <a16:rowId xmlns:a16="http://schemas.microsoft.com/office/drawing/2014/main" val="631110916"/>
                  </a:ext>
                </a:extLst>
              </a:tr>
            </a:tbl>
          </a:graphicData>
        </a:graphic>
      </p:graphicFrame>
      <p:pic>
        <p:nvPicPr>
          <p:cNvPr id="6" name="Picture 5">
            <a:extLst>
              <a:ext uri="{FF2B5EF4-FFF2-40B4-BE49-F238E27FC236}">
                <a16:creationId xmlns:a16="http://schemas.microsoft.com/office/drawing/2014/main" id="{299CBDEB-E048-E243-58A4-C550151037D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0824" y="1442746"/>
            <a:ext cx="3931298" cy="2194929"/>
          </a:xfrm>
          <a:prstGeom prst="rect">
            <a:avLst/>
          </a:prstGeom>
          <a:noFill/>
        </p:spPr>
      </p:pic>
      <p:sp>
        <p:nvSpPr>
          <p:cNvPr id="7" name="TextBox 6">
            <a:extLst>
              <a:ext uri="{FF2B5EF4-FFF2-40B4-BE49-F238E27FC236}">
                <a16:creationId xmlns:a16="http://schemas.microsoft.com/office/drawing/2014/main" id="{59682074-1931-D9BE-F039-C86FF7F961CF}"/>
              </a:ext>
            </a:extLst>
          </p:cNvPr>
          <p:cNvSpPr txBox="1"/>
          <p:nvPr/>
        </p:nvSpPr>
        <p:spPr>
          <a:xfrm>
            <a:off x="80865" y="3699588"/>
            <a:ext cx="4164564" cy="504625"/>
          </a:xfrm>
          <a:prstGeom prst="rect">
            <a:avLst/>
          </a:prstGeom>
          <a:noFill/>
        </p:spPr>
        <p:txBody>
          <a:bodyPr wrap="square">
            <a:spAutoFit/>
          </a:bodyPr>
          <a:lstStyle/>
          <a:p>
            <a:pPr algn="ctr">
              <a:lnSpc>
                <a:spcPct val="115000"/>
              </a:lnSpc>
            </a:pPr>
            <a:r>
              <a:rPr lang="en-US" sz="1200" i="1" dirty="0">
                <a:solidFill>
                  <a:srgbClr val="000000"/>
                </a:solidFill>
                <a:effectLst/>
                <a:latin typeface="+mn-lt"/>
                <a:ea typeface="Calibri" panose="020F0502020204030204" pitchFamily="34" charset="0"/>
                <a:cs typeface="Times New Roman" panose="02020603050405020304" pitchFamily="18" charset="0"/>
              </a:rPr>
              <a:t>Figure 1: Import and Export in US$ Thousands (CPFTA Tenure)</a:t>
            </a:r>
            <a:endParaRPr lang="en-PK" sz="1200" dirty="0">
              <a:effectLst/>
              <a:latin typeface="+mn-lt"/>
              <a:ea typeface="Calibri" panose="020F0502020204030204" pitchFamily="34" charset="0"/>
              <a:cs typeface="Times New Roman" panose="02020603050405020304" pitchFamily="18" charset="0"/>
            </a:endParaRPr>
          </a:p>
          <a:p>
            <a:pPr algn="ctr">
              <a:lnSpc>
                <a:spcPct val="115000"/>
              </a:lnSpc>
            </a:pPr>
            <a:r>
              <a:rPr lang="en-US" sz="1200" b="1" dirty="0">
                <a:solidFill>
                  <a:srgbClr val="000000"/>
                </a:solidFill>
                <a:effectLst/>
                <a:latin typeface="+mn-lt"/>
                <a:ea typeface="Calibri" panose="020F0502020204030204" pitchFamily="34" charset="0"/>
                <a:cs typeface="Times New Roman" panose="02020603050405020304" pitchFamily="18" charset="0"/>
              </a:rPr>
              <a:t>Source:</a:t>
            </a:r>
            <a:r>
              <a:rPr lang="en-US" sz="1200" dirty="0">
                <a:solidFill>
                  <a:srgbClr val="000000"/>
                </a:solidFill>
                <a:effectLst/>
                <a:latin typeface="+mn-lt"/>
                <a:ea typeface="Calibri" panose="020F0502020204030204" pitchFamily="34" charset="0"/>
                <a:cs typeface="Times New Roman" panose="02020603050405020304" pitchFamily="18" charset="0"/>
              </a:rPr>
              <a:t> </a:t>
            </a:r>
            <a:r>
              <a:rPr lang="en-US" sz="1200" i="1" dirty="0">
                <a:solidFill>
                  <a:srgbClr val="000000"/>
                </a:solidFill>
                <a:effectLst/>
                <a:latin typeface="+mn-lt"/>
                <a:ea typeface="Calibri" panose="020F0502020204030204" pitchFamily="34" charset="0"/>
                <a:cs typeface="Times New Roman" panose="02020603050405020304" pitchFamily="18" charset="0"/>
              </a:rPr>
              <a:t>Authors’ Estimation</a:t>
            </a:r>
            <a:endParaRPr lang="en-PK" sz="1200" dirty="0">
              <a:effectLst/>
              <a:latin typeface="+mn-lt"/>
              <a:ea typeface="Calibri" panose="020F0502020204030204" pitchFamily="34" charset="0"/>
              <a:cs typeface="Times New Roman" panose="02020603050405020304" pitchFamily="18" charset="0"/>
            </a:endParaRPr>
          </a:p>
        </p:txBody>
      </p:sp>
      <p:pic>
        <p:nvPicPr>
          <p:cNvPr id="8" name="Picture 7">
            <a:extLst>
              <a:ext uri="{FF2B5EF4-FFF2-40B4-BE49-F238E27FC236}">
                <a16:creationId xmlns:a16="http://schemas.microsoft.com/office/drawing/2014/main" id="{ADBB3ECE-C25F-2182-F571-7725AFDCACF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98890" y="1444231"/>
            <a:ext cx="3828065" cy="2171065"/>
          </a:xfrm>
          <a:prstGeom prst="rect">
            <a:avLst/>
          </a:prstGeom>
          <a:noFill/>
        </p:spPr>
      </p:pic>
      <p:sp>
        <p:nvSpPr>
          <p:cNvPr id="9" name="TextBox 8">
            <a:extLst>
              <a:ext uri="{FF2B5EF4-FFF2-40B4-BE49-F238E27FC236}">
                <a16:creationId xmlns:a16="http://schemas.microsoft.com/office/drawing/2014/main" id="{49D03FA3-E002-B7F9-F026-2D35560736E0}"/>
              </a:ext>
            </a:extLst>
          </p:cNvPr>
          <p:cNvSpPr txBox="1"/>
          <p:nvPr/>
        </p:nvSpPr>
        <p:spPr>
          <a:xfrm>
            <a:off x="4086806" y="3679372"/>
            <a:ext cx="4257871" cy="504625"/>
          </a:xfrm>
          <a:prstGeom prst="rect">
            <a:avLst/>
          </a:prstGeom>
          <a:noFill/>
        </p:spPr>
        <p:txBody>
          <a:bodyPr wrap="square">
            <a:spAutoFit/>
          </a:bodyPr>
          <a:lstStyle/>
          <a:p>
            <a:pPr algn="ctr">
              <a:lnSpc>
                <a:spcPct val="115000"/>
              </a:lnSpc>
            </a:pPr>
            <a:r>
              <a:rPr lang="en-US" sz="1200" i="1" dirty="0">
                <a:solidFill>
                  <a:srgbClr val="000000"/>
                </a:solidFill>
                <a:effectLst/>
                <a:latin typeface="+mn-lt"/>
                <a:ea typeface="Calibri" panose="020F0502020204030204" pitchFamily="34" charset="0"/>
                <a:cs typeface="Times New Roman" panose="02020603050405020304" pitchFamily="18" charset="0"/>
              </a:rPr>
              <a:t>Figure 2: Import and Export in US$ Thousands (Non CPFTA Tenure)</a:t>
            </a:r>
            <a:endParaRPr lang="en-PK" sz="1200" dirty="0">
              <a:effectLst/>
              <a:latin typeface="+mn-lt"/>
              <a:ea typeface="Calibri" panose="020F0502020204030204" pitchFamily="34" charset="0"/>
              <a:cs typeface="Times New Roman" panose="02020603050405020304" pitchFamily="18" charset="0"/>
            </a:endParaRPr>
          </a:p>
          <a:p>
            <a:pPr algn="ctr">
              <a:lnSpc>
                <a:spcPct val="115000"/>
              </a:lnSpc>
            </a:pPr>
            <a:r>
              <a:rPr lang="en-US" sz="1200" b="1" dirty="0">
                <a:solidFill>
                  <a:srgbClr val="000000"/>
                </a:solidFill>
                <a:effectLst/>
                <a:latin typeface="+mn-lt"/>
                <a:ea typeface="Calibri" panose="020F0502020204030204" pitchFamily="34" charset="0"/>
                <a:cs typeface="Times New Roman" panose="02020603050405020304" pitchFamily="18" charset="0"/>
              </a:rPr>
              <a:t>Source:</a:t>
            </a:r>
            <a:r>
              <a:rPr lang="en-US" sz="1200" dirty="0">
                <a:solidFill>
                  <a:srgbClr val="000000"/>
                </a:solidFill>
                <a:effectLst/>
                <a:latin typeface="+mn-lt"/>
                <a:ea typeface="Calibri" panose="020F0502020204030204" pitchFamily="34" charset="0"/>
                <a:cs typeface="Times New Roman" panose="02020603050405020304" pitchFamily="18" charset="0"/>
              </a:rPr>
              <a:t> </a:t>
            </a:r>
            <a:r>
              <a:rPr lang="en-US" sz="1200" i="1" dirty="0">
                <a:solidFill>
                  <a:srgbClr val="000000"/>
                </a:solidFill>
                <a:effectLst/>
                <a:latin typeface="+mn-lt"/>
                <a:ea typeface="Calibri" panose="020F0502020204030204" pitchFamily="34" charset="0"/>
                <a:cs typeface="Times New Roman" panose="02020603050405020304" pitchFamily="18" charset="0"/>
              </a:rPr>
              <a:t>Authors’ Estimation</a:t>
            </a:r>
            <a:endParaRPr lang="en-PK" sz="1200" dirty="0">
              <a:effectLst/>
              <a:latin typeface="+mn-lt"/>
              <a:ea typeface="Calibri" panose="020F0502020204030204" pitchFamily="34" charset="0"/>
              <a:cs typeface="Times New Roman" panose="02020603050405020304" pitchFamily="18" charset="0"/>
            </a:endParaRPr>
          </a:p>
        </p:txBody>
      </p:sp>
      <p:graphicFrame>
        <p:nvGraphicFramePr>
          <p:cNvPr id="10" name="Content Placeholder 2">
            <a:extLst>
              <a:ext uri="{FF2B5EF4-FFF2-40B4-BE49-F238E27FC236}">
                <a16:creationId xmlns:a16="http://schemas.microsoft.com/office/drawing/2014/main" id="{514DFB8B-EDEC-909D-A7BD-D8F3B8EA4902}"/>
              </a:ext>
            </a:extLst>
          </p:cNvPr>
          <p:cNvGraphicFramePr>
            <a:graphicFrameLocks/>
          </p:cNvGraphicFramePr>
          <p:nvPr>
            <p:extLst>
              <p:ext uri="{D42A27DB-BD31-4B8C-83A1-F6EECF244321}">
                <p14:modId xmlns:p14="http://schemas.microsoft.com/office/powerpoint/2010/main" val="1627173987"/>
              </p:ext>
            </p:extLst>
          </p:nvPr>
        </p:nvGraphicFramePr>
        <p:xfrm>
          <a:off x="4284597" y="4404050"/>
          <a:ext cx="3931298" cy="2118360"/>
        </p:xfrm>
        <a:graphic>
          <a:graphicData uri="http://schemas.openxmlformats.org/drawingml/2006/table">
            <a:tbl>
              <a:tblPr firstRow="1" bandRow="1">
                <a:tableStyleId>{5C22544A-7EE6-4342-B048-85BDC9FD1C3A}</a:tableStyleId>
              </a:tblPr>
              <a:tblGrid>
                <a:gridCol w="3931298">
                  <a:extLst>
                    <a:ext uri="{9D8B030D-6E8A-4147-A177-3AD203B41FA5}">
                      <a16:colId xmlns:a16="http://schemas.microsoft.com/office/drawing/2014/main" val="1859763820"/>
                    </a:ext>
                  </a:extLst>
                </a:gridCol>
              </a:tblGrid>
              <a:tr h="1571041">
                <a:tc>
                  <a:txBody>
                    <a:bodyPr/>
                    <a:lstStyle/>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n-US" sz="500" b="0" kern="1200" dirty="0">
                        <a:solidFill>
                          <a:schemeClr val="dk1"/>
                        </a:solidFill>
                        <a:effectLst/>
                        <a:latin typeface="+mn-lt"/>
                        <a:ea typeface="+mn-ea"/>
                        <a:cs typeface="+mn-cs"/>
                      </a:endParaRP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600" b="0" kern="1200" dirty="0">
                          <a:solidFill>
                            <a:schemeClr val="dk1"/>
                          </a:solidFill>
                          <a:effectLst/>
                          <a:latin typeface="+mn-lt"/>
                          <a:ea typeface="+mn-ea"/>
                          <a:cs typeface="+mn-cs"/>
                        </a:rPr>
                        <a:t>Figure 2 showed that in the non-CPFTA tenure, Pakistan’s import from China has been increased drastically while the exports were stable at the lowest benchmarks. During 2013 to 2017, there was a gradual but steady increment in imports from China (I. H. Shah et al., 2020)</a:t>
                      </a:r>
                      <a:endParaRPr lang="en-US" sz="1600" b="0" kern="1200" dirty="0">
                        <a:solidFill>
                          <a:schemeClr val="dk1"/>
                        </a:solidFill>
                        <a:effectLst/>
                        <a:latin typeface="+mn-lt"/>
                        <a:ea typeface="+mn-ea"/>
                        <a:cs typeface="Times New Roman" panose="02020603050405020304" pitchFamily="18" charset="0"/>
                      </a:endParaRPr>
                    </a:p>
                  </a:txBody>
                  <a:tcPr anchor="ctr">
                    <a:solidFill>
                      <a:srgbClr val="CFD5EA"/>
                    </a:solidFill>
                  </a:tcPr>
                </a:tc>
                <a:extLst>
                  <a:ext uri="{0D108BD9-81ED-4DB2-BD59-A6C34878D82A}">
                    <a16:rowId xmlns:a16="http://schemas.microsoft.com/office/drawing/2014/main" val="631110916"/>
                  </a:ext>
                </a:extLst>
              </a:tr>
            </a:tbl>
          </a:graphicData>
        </a:graphic>
      </p:graphicFrame>
      <p:pic>
        <p:nvPicPr>
          <p:cNvPr id="11" name="Picture 10">
            <a:extLst>
              <a:ext uri="{FF2B5EF4-FFF2-40B4-BE49-F238E27FC236}">
                <a16:creationId xmlns:a16="http://schemas.microsoft.com/office/drawing/2014/main" id="{38BECF29-2D6A-047B-47EA-C4539DED421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279957" y="1442746"/>
            <a:ext cx="3828065" cy="2166717"/>
          </a:xfrm>
          <a:prstGeom prst="rect">
            <a:avLst/>
          </a:prstGeom>
          <a:noFill/>
        </p:spPr>
      </p:pic>
      <p:sp>
        <p:nvSpPr>
          <p:cNvPr id="12" name="TextBox 11">
            <a:extLst>
              <a:ext uri="{FF2B5EF4-FFF2-40B4-BE49-F238E27FC236}">
                <a16:creationId xmlns:a16="http://schemas.microsoft.com/office/drawing/2014/main" id="{33C18EDB-8183-C8B1-75EF-89DCAE8A4D6C}"/>
              </a:ext>
            </a:extLst>
          </p:cNvPr>
          <p:cNvSpPr txBox="1"/>
          <p:nvPr/>
        </p:nvSpPr>
        <p:spPr>
          <a:xfrm>
            <a:off x="8391331" y="3628609"/>
            <a:ext cx="3458549" cy="504625"/>
          </a:xfrm>
          <a:prstGeom prst="rect">
            <a:avLst/>
          </a:prstGeom>
          <a:noFill/>
        </p:spPr>
        <p:txBody>
          <a:bodyPr wrap="square">
            <a:spAutoFit/>
          </a:bodyPr>
          <a:lstStyle/>
          <a:p>
            <a:pPr algn="ctr">
              <a:lnSpc>
                <a:spcPct val="115000"/>
              </a:lnSpc>
            </a:pPr>
            <a:r>
              <a:rPr lang="en-US" sz="1200" i="1" dirty="0">
                <a:solidFill>
                  <a:srgbClr val="000000"/>
                </a:solidFill>
                <a:effectLst/>
                <a:latin typeface="+mn-lt"/>
                <a:ea typeface="Calibri" panose="020F0502020204030204" pitchFamily="34" charset="0"/>
                <a:cs typeface="Times New Roman" panose="02020603050405020304" pitchFamily="18" charset="0"/>
              </a:rPr>
              <a:t>Figure 3: Economic Growth (Annual %)</a:t>
            </a:r>
          </a:p>
          <a:p>
            <a:pPr algn="ctr">
              <a:lnSpc>
                <a:spcPct val="115000"/>
              </a:lnSpc>
            </a:pPr>
            <a:r>
              <a:rPr lang="en-US" sz="1200" b="1" dirty="0">
                <a:solidFill>
                  <a:srgbClr val="000000"/>
                </a:solidFill>
                <a:effectLst/>
                <a:latin typeface="+mn-lt"/>
                <a:ea typeface="Calibri" panose="020F0502020204030204" pitchFamily="34" charset="0"/>
                <a:cs typeface="Times New Roman" panose="02020603050405020304" pitchFamily="18" charset="0"/>
              </a:rPr>
              <a:t>Source:</a:t>
            </a:r>
            <a:r>
              <a:rPr lang="en-US" sz="1200" dirty="0">
                <a:solidFill>
                  <a:srgbClr val="000000"/>
                </a:solidFill>
                <a:effectLst/>
                <a:latin typeface="+mn-lt"/>
                <a:ea typeface="Calibri" panose="020F0502020204030204" pitchFamily="34" charset="0"/>
                <a:cs typeface="Times New Roman" panose="02020603050405020304" pitchFamily="18" charset="0"/>
              </a:rPr>
              <a:t> </a:t>
            </a:r>
            <a:r>
              <a:rPr lang="en-US" sz="1200" i="1" dirty="0">
                <a:solidFill>
                  <a:srgbClr val="000000"/>
                </a:solidFill>
                <a:effectLst/>
                <a:latin typeface="+mn-lt"/>
                <a:ea typeface="Calibri" panose="020F0502020204030204" pitchFamily="34" charset="0"/>
                <a:cs typeface="Times New Roman" panose="02020603050405020304" pitchFamily="18" charset="0"/>
              </a:rPr>
              <a:t>Authors’ Estimation</a:t>
            </a:r>
            <a:endParaRPr lang="en-PK" sz="1200" dirty="0">
              <a:effectLst/>
              <a:latin typeface="+mn-lt"/>
              <a:ea typeface="Calibri" panose="020F0502020204030204" pitchFamily="34" charset="0"/>
              <a:cs typeface="Times New Roman" panose="02020603050405020304" pitchFamily="18" charset="0"/>
            </a:endParaRPr>
          </a:p>
        </p:txBody>
      </p:sp>
      <p:graphicFrame>
        <p:nvGraphicFramePr>
          <p:cNvPr id="15" name="Content Placeholder 2">
            <a:extLst>
              <a:ext uri="{FF2B5EF4-FFF2-40B4-BE49-F238E27FC236}">
                <a16:creationId xmlns:a16="http://schemas.microsoft.com/office/drawing/2014/main" id="{18FC1972-9BAE-4341-2742-A89E1AEB4951}"/>
              </a:ext>
            </a:extLst>
          </p:cNvPr>
          <p:cNvGraphicFramePr>
            <a:graphicFrameLocks/>
          </p:cNvGraphicFramePr>
          <p:nvPr>
            <p:extLst>
              <p:ext uri="{D42A27DB-BD31-4B8C-83A1-F6EECF244321}">
                <p14:modId xmlns:p14="http://schemas.microsoft.com/office/powerpoint/2010/main" val="501427809"/>
              </p:ext>
            </p:extLst>
          </p:nvPr>
        </p:nvGraphicFramePr>
        <p:xfrm>
          <a:off x="8344677" y="4416492"/>
          <a:ext cx="3626499" cy="2118360"/>
        </p:xfrm>
        <a:graphic>
          <a:graphicData uri="http://schemas.openxmlformats.org/drawingml/2006/table">
            <a:tbl>
              <a:tblPr firstRow="1" bandRow="1">
                <a:tableStyleId>{5C22544A-7EE6-4342-B048-85BDC9FD1C3A}</a:tableStyleId>
              </a:tblPr>
              <a:tblGrid>
                <a:gridCol w="3626499">
                  <a:extLst>
                    <a:ext uri="{9D8B030D-6E8A-4147-A177-3AD203B41FA5}">
                      <a16:colId xmlns:a16="http://schemas.microsoft.com/office/drawing/2014/main" val="1859763820"/>
                    </a:ext>
                  </a:extLst>
                </a:gridCol>
              </a:tblGrid>
              <a:tr h="1571041">
                <a:tc>
                  <a:txBody>
                    <a:bodyPr/>
                    <a:lstStyle/>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n-US" sz="500" b="0" kern="1200" dirty="0">
                        <a:solidFill>
                          <a:schemeClr val="dk1"/>
                        </a:solidFill>
                        <a:effectLst/>
                        <a:latin typeface="+mn-lt"/>
                        <a:ea typeface="+mn-ea"/>
                        <a:cs typeface="+mn-cs"/>
                      </a:endParaRP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600" b="0" kern="1200" dirty="0">
                          <a:solidFill>
                            <a:schemeClr val="dk1"/>
                          </a:solidFill>
                          <a:effectLst/>
                          <a:latin typeface="+mn-lt"/>
                          <a:ea typeface="+mn-ea"/>
                          <a:cs typeface="+mn-cs"/>
                        </a:rPr>
                        <a:t>As shown in figure 3, Pakistan’s economy has continuously faced decline during the 1st phase of CPFTA; however, just in the last year of the 1st phase of CPFTA, Pakistan’s economic growth has again revitalizing its annual economic growth of more than 5%. </a:t>
                      </a:r>
                      <a:endParaRPr lang="en-US" sz="1600" b="0" kern="1200" dirty="0">
                        <a:solidFill>
                          <a:schemeClr val="dk1"/>
                        </a:solidFill>
                        <a:effectLst/>
                        <a:latin typeface="+mn-lt"/>
                        <a:ea typeface="+mn-ea"/>
                        <a:cs typeface="Times New Roman" panose="02020603050405020304" pitchFamily="18" charset="0"/>
                      </a:endParaRPr>
                    </a:p>
                  </a:txBody>
                  <a:tcPr anchor="ctr">
                    <a:solidFill>
                      <a:srgbClr val="CFD5EA"/>
                    </a:solidFill>
                  </a:tcPr>
                </a:tc>
                <a:extLst>
                  <a:ext uri="{0D108BD9-81ED-4DB2-BD59-A6C34878D82A}">
                    <a16:rowId xmlns:a16="http://schemas.microsoft.com/office/drawing/2014/main" val="631110916"/>
                  </a:ext>
                </a:extLst>
              </a:tr>
            </a:tbl>
          </a:graphicData>
        </a:graphic>
      </p:graphicFrame>
      <p:sp>
        <p:nvSpPr>
          <p:cNvPr id="13" name="Rectangle 12">
            <a:extLst>
              <a:ext uri="{FF2B5EF4-FFF2-40B4-BE49-F238E27FC236}">
                <a16:creationId xmlns:a16="http://schemas.microsoft.com/office/drawing/2014/main" id="{48029397-5B06-C499-90CF-4979ED6929B0}"/>
              </a:ext>
            </a:extLst>
          </p:cNvPr>
          <p:cNvSpPr/>
          <p:nvPr/>
        </p:nvSpPr>
        <p:spPr>
          <a:xfrm>
            <a:off x="1" y="6662057"/>
            <a:ext cx="6095999" cy="195943"/>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a:p>
        </p:txBody>
      </p:sp>
      <p:sp>
        <p:nvSpPr>
          <p:cNvPr id="14" name="Rectangle 13">
            <a:extLst>
              <a:ext uri="{FF2B5EF4-FFF2-40B4-BE49-F238E27FC236}">
                <a16:creationId xmlns:a16="http://schemas.microsoft.com/office/drawing/2014/main" id="{C66EEC65-1DDB-0C53-DE4E-647C378737C4}"/>
              </a:ext>
            </a:extLst>
          </p:cNvPr>
          <p:cNvSpPr/>
          <p:nvPr/>
        </p:nvSpPr>
        <p:spPr>
          <a:xfrm>
            <a:off x="6096001" y="6665166"/>
            <a:ext cx="6095999" cy="19594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a:p>
        </p:txBody>
      </p:sp>
    </p:spTree>
    <p:extLst>
      <p:ext uri="{BB962C8B-B14F-4D97-AF65-F5344CB8AC3E}">
        <p14:creationId xmlns:p14="http://schemas.microsoft.com/office/powerpoint/2010/main" val="517447675"/>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0E2A98D-E38B-6249-14B7-FDC6B1D9B109}"/>
              </a:ext>
            </a:extLst>
          </p:cNvPr>
          <p:cNvSpPr txBox="1">
            <a:spLocks/>
          </p:cNvSpPr>
          <p:nvPr/>
        </p:nvSpPr>
        <p:spPr bwMode="auto">
          <a:xfrm>
            <a:off x="0" y="23813"/>
            <a:ext cx="12192000" cy="873125"/>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6000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eaLnBrk="1" hangingPunct="1">
              <a:lnSpc>
                <a:spcPct val="100000"/>
              </a:lnSpc>
            </a:pPr>
            <a:r>
              <a:rPr lang="en-US" altLang="en-US" sz="2800" b="1" dirty="0">
                <a:solidFill>
                  <a:schemeClr val="bg1"/>
                </a:solidFill>
                <a:latin typeface="Arial" panose="020B0604020202020204" pitchFamily="34" charset="0"/>
                <a:cs typeface="Arial" panose="020B0604020202020204" pitchFamily="34" charset="0"/>
              </a:rPr>
              <a:t>Literature Review: </a:t>
            </a:r>
            <a:r>
              <a:rPr lang="en-US" sz="2800" b="1" dirty="0">
                <a:solidFill>
                  <a:schemeClr val="bg1"/>
                </a:solidFill>
                <a:latin typeface="Arial" panose="020B0604020202020204" pitchFamily="34" charset="0"/>
                <a:cs typeface="Arial" panose="020B0604020202020204" pitchFamily="34" charset="0"/>
              </a:rPr>
              <a:t>Impediments in Expanding Exports to China</a:t>
            </a:r>
            <a:endParaRPr lang="en-US" altLang="en-US" sz="2800" b="1" dirty="0">
              <a:solidFill>
                <a:schemeClr val="bg1"/>
              </a:solidFill>
              <a:latin typeface="Arial" panose="020B0604020202020204" pitchFamily="34" charset="0"/>
              <a:cs typeface="Arial" panose="020B0604020202020204" pitchFamily="34" charset="0"/>
            </a:endParaRPr>
          </a:p>
        </p:txBody>
      </p:sp>
      <p:cxnSp>
        <p:nvCxnSpPr>
          <p:cNvPr id="4" name="Straight Connector 3">
            <a:extLst>
              <a:ext uri="{FF2B5EF4-FFF2-40B4-BE49-F238E27FC236}">
                <a16:creationId xmlns:a16="http://schemas.microsoft.com/office/drawing/2014/main" id="{F34A92B9-0694-59A2-FAD6-F172F31A4BC0}"/>
              </a:ext>
            </a:extLst>
          </p:cNvPr>
          <p:cNvCxnSpPr/>
          <p:nvPr/>
        </p:nvCxnSpPr>
        <p:spPr>
          <a:xfrm>
            <a:off x="0" y="958850"/>
            <a:ext cx="12192000" cy="0"/>
          </a:xfrm>
          <a:prstGeom prst="line">
            <a:avLst/>
          </a:prstGeom>
          <a:ln w="1270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2AE1EA6A-7593-BEBC-DF97-7F6FAAEC4E21}"/>
              </a:ext>
            </a:extLst>
          </p:cNvPr>
          <p:cNvSpPr txBox="1"/>
          <p:nvPr/>
        </p:nvSpPr>
        <p:spPr>
          <a:xfrm>
            <a:off x="223935" y="1167172"/>
            <a:ext cx="5327779" cy="1569660"/>
          </a:xfrm>
          <a:prstGeom prst="rect">
            <a:avLst/>
          </a:prstGeom>
          <a:noFill/>
        </p:spPr>
        <p:txBody>
          <a:bodyPr wrap="square">
            <a:spAutoFit/>
          </a:bodyPr>
          <a:lstStyle/>
          <a:p>
            <a:pPr marL="285750" indent="-285750" algn="just">
              <a:buFont typeface="Wingdings" panose="05000000000000000000" pitchFamily="2" charset="2"/>
              <a:buChar char="q"/>
            </a:pPr>
            <a:r>
              <a:rPr lang="en-US" sz="1600" dirty="0">
                <a:solidFill>
                  <a:srgbClr val="000000"/>
                </a:solidFill>
                <a:effectLst/>
                <a:latin typeface="+mn-lt"/>
                <a:ea typeface="Calibri" panose="020F0502020204030204" pitchFamily="34" charset="0"/>
                <a:cs typeface="Times New Roman" panose="02020603050405020304" pitchFamily="18" charset="0"/>
              </a:rPr>
              <a:t>It is observed that Pakistan’s trade deficit with China gradually forms upward trajectory where we allow 6711 Chinese goods to enter in our market on concessional rates under first phase of CPFTA where goods are categorized in:</a:t>
            </a:r>
            <a:endParaRPr lang="en-PK" sz="1600" dirty="0">
              <a:effectLst/>
              <a:latin typeface="+mn-lt"/>
              <a:ea typeface="Calibri" panose="020F0502020204030204" pitchFamily="34" charset="0"/>
              <a:cs typeface="Times New Roman" panose="02020603050405020304" pitchFamily="18" charset="0"/>
            </a:endParaRPr>
          </a:p>
          <a:p>
            <a:pPr algn="just"/>
            <a:r>
              <a:rPr lang="en-US" sz="1600" dirty="0">
                <a:solidFill>
                  <a:srgbClr val="000000"/>
                </a:solidFill>
                <a:effectLst/>
                <a:latin typeface="+mn-lt"/>
                <a:ea typeface="Calibri" panose="020F0502020204030204" pitchFamily="34" charset="0"/>
                <a:cs typeface="Times New Roman" panose="02020603050405020304" pitchFamily="18" charset="0"/>
              </a:rPr>
              <a:t> </a:t>
            </a:r>
            <a:endParaRPr lang="en-PK" sz="1600" dirty="0">
              <a:effectLst/>
              <a:latin typeface="+mn-lt"/>
              <a:ea typeface="Calibri" panose="020F0502020204030204" pitchFamily="34" charset="0"/>
              <a:cs typeface="Times New Roman" panose="02020603050405020304" pitchFamily="18" charset="0"/>
            </a:endParaRPr>
          </a:p>
        </p:txBody>
      </p:sp>
      <p:sp>
        <p:nvSpPr>
          <p:cNvPr id="18" name="TextBox 17">
            <a:extLst>
              <a:ext uri="{FF2B5EF4-FFF2-40B4-BE49-F238E27FC236}">
                <a16:creationId xmlns:a16="http://schemas.microsoft.com/office/drawing/2014/main" id="{D1CF8AC2-471F-D693-1276-5954559EC8E6}"/>
              </a:ext>
            </a:extLst>
          </p:cNvPr>
          <p:cNvSpPr txBox="1"/>
          <p:nvPr/>
        </p:nvSpPr>
        <p:spPr>
          <a:xfrm>
            <a:off x="681135" y="2451673"/>
            <a:ext cx="6459894" cy="1477328"/>
          </a:xfrm>
          <a:prstGeom prst="rect">
            <a:avLst/>
          </a:prstGeom>
          <a:noFill/>
        </p:spPr>
        <p:txBody>
          <a:bodyPr wrap="square">
            <a:spAutoFit/>
          </a:bodyPr>
          <a:lstStyle/>
          <a:p>
            <a:pPr marL="177800" lvl="0" indent="-177800" algn="just">
              <a:buFont typeface="Symbol" panose="05050102010706020507" pitchFamily="18" charset="2"/>
              <a:buChar char=""/>
            </a:pPr>
            <a:r>
              <a:rPr lang="en-US" sz="1500" dirty="0">
                <a:solidFill>
                  <a:srgbClr val="000000"/>
                </a:solidFill>
                <a:effectLst/>
                <a:latin typeface="+mn-lt"/>
                <a:ea typeface="Calibri" panose="020F0502020204030204" pitchFamily="34" charset="0"/>
                <a:cs typeface="Times New Roman" panose="02020603050405020304" pitchFamily="18" charset="0"/>
              </a:rPr>
              <a:t>Category 1: Elimination of tariff  for three years </a:t>
            </a:r>
            <a:endParaRPr lang="en-PK" sz="1500" dirty="0">
              <a:effectLst/>
              <a:latin typeface="+mn-lt"/>
              <a:ea typeface="Calibri" panose="020F0502020204030204" pitchFamily="34" charset="0"/>
              <a:cs typeface="Times New Roman" panose="02020603050405020304" pitchFamily="18" charset="0"/>
            </a:endParaRPr>
          </a:p>
          <a:p>
            <a:pPr marL="177800" lvl="0" indent="-177800" algn="just">
              <a:buFont typeface="Symbol" panose="05050102010706020507" pitchFamily="18" charset="2"/>
              <a:buChar char=""/>
            </a:pPr>
            <a:r>
              <a:rPr lang="en-US" sz="1500" dirty="0">
                <a:solidFill>
                  <a:srgbClr val="000000"/>
                </a:solidFill>
                <a:effectLst/>
                <a:latin typeface="+mn-lt"/>
                <a:ea typeface="Calibri" panose="020F0502020204030204" pitchFamily="34" charset="0"/>
                <a:cs typeface="Times New Roman" panose="02020603050405020304" pitchFamily="18" charset="0"/>
              </a:rPr>
              <a:t>Category 2: 0-5% for five years</a:t>
            </a:r>
            <a:endParaRPr lang="en-PK" sz="1500" dirty="0">
              <a:effectLst/>
              <a:latin typeface="+mn-lt"/>
              <a:ea typeface="Calibri" panose="020F0502020204030204" pitchFamily="34" charset="0"/>
              <a:cs typeface="Times New Roman" panose="02020603050405020304" pitchFamily="18" charset="0"/>
            </a:endParaRPr>
          </a:p>
          <a:p>
            <a:pPr marL="177800" lvl="0" indent="-177800" algn="just">
              <a:buFont typeface="Symbol" panose="05050102010706020507" pitchFamily="18" charset="2"/>
              <a:buChar char=""/>
            </a:pPr>
            <a:r>
              <a:rPr lang="en-US" sz="1500" dirty="0">
                <a:solidFill>
                  <a:srgbClr val="000000"/>
                </a:solidFill>
                <a:effectLst/>
                <a:latin typeface="+mn-lt"/>
                <a:ea typeface="Calibri" panose="020F0502020204030204" pitchFamily="34" charset="0"/>
                <a:cs typeface="Times New Roman" panose="02020603050405020304" pitchFamily="18" charset="0"/>
              </a:rPr>
              <a:t>Category 3: Reduction of Margin of  Preference to 50% for five years</a:t>
            </a:r>
            <a:endParaRPr lang="en-PK" sz="1500" dirty="0">
              <a:effectLst/>
              <a:latin typeface="+mn-lt"/>
              <a:ea typeface="Calibri" panose="020F0502020204030204" pitchFamily="34" charset="0"/>
              <a:cs typeface="Times New Roman" panose="02020603050405020304" pitchFamily="18" charset="0"/>
            </a:endParaRPr>
          </a:p>
          <a:p>
            <a:pPr marL="177800" lvl="0" indent="-177800" algn="just">
              <a:buFont typeface="Symbol" panose="05050102010706020507" pitchFamily="18" charset="2"/>
              <a:buChar char=""/>
            </a:pPr>
            <a:r>
              <a:rPr lang="en-US" sz="1500" dirty="0">
                <a:solidFill>
                  <a:srgbClr val="000000"/>
                </a:solidFill>
                <a:effectLst/>
                <a:latin typeface="+mn-lt"/>
                <a:ea typeface="Calibri" panose="020F0502020204030204" pitchFamily="34" charset="0"/>
                <a:cs typeface="Times New Roman" panose="02020603050405020304" pitchFamily="18" charset="0"/>
              </a:rPr>
              <a:t>Category 4: Reduction on Margin of Preference up to 20% for five years </a:t>
            </a:r>
            <a:endParaRPr lang="en-PK" sz="1500" dirty="0">
              <a:effectLst/>
              <a:latin typeface="+mn-lt"/>
              <a:ea typeface="Calibri" panose="020F0502020204030204" pitchFamily="34" charset="0"/>
              <a:cs typeface="Times New Roman" panose="02020603050405020304" pitchFamily="18" charset="0"/>
            </a:endParaRPr>
          </a:p>
          <a:p>
            <a:pPr marL="177800" lvl="0" indent="-177800" algn="just">
              <a:buFont typeface="Symbol" panose="05050102010706020507" pitchFamily="18" charset="2"/>
              <a:buChar char=""/>
            </a:pPr>
            <a:r>
              <a:rPr lang="en-US" sz="1500" dirty="0">
                <a:solidFill>
                  <a:srgbClr val="000000"/>
                </a:solidFill>
                <a:effectLst/>
                <a:latin typeface="+mn-lt"/>
                <a:ea typeface="Calibri" panose="020F0502020204030204" pitchFamily="34" charset="0"/>
                <a:cs typeface="Times New Roman" panose="02020603050405020304" pitchFamily="18" charset="0"/>
              </a:rPr>
              <a:t>Category 5: No concession </a:t>
            </a:r>
            <a:endParaRPr lang="en-PK" sz="1500" dirty="0">
              <a:effectLst/>
              <a:latin typeface="+mn-lt"/>
              <a:ea typeface="Calibri" panose="020F0502020204030204" pitchFamily="34" charset="0"/>
              <a:cs typeface="Times New Roman" panose="02020603050405020304" pitchFamily="18" charset="0"/>
            </a:endParaRPr>
          </a:p>
          <a:p>
            <a:pPr marL="177800" lvl="0" indent="-177800" algn="just">
              <a:buFont typeface="Symbol" panose="05050102010706020507" pitchFamily="18" charset="2"/>
              <a:buChar char=""/>
            </a:pPr>
            <a:r>
              <a:rPr lang="en-US" sz="1500" dirty="0">
                <a:solidFill>
                  <a:srgbClr val="000000"/>
                </a:solidFill>
                <a:effectLst/>
                <a:latin typeface="+mn-lt"/>
                <a:ea typeface="Calibri" panose="020F0502020204030204" pitchFamily="34" charset="0"/>
                <a:cs typeface="Times New Roman" panose="02020603050405020304" pitchFamily="18" charset="0"/>
              </a:rPr>
              <a:t>Category 6: Exclusion</a:t>
            </a:r>
            <a:endParaRPr lang="en-PK" sz="1500" dirty="0">
              <a:effectLst/>
              <a:latin typeface="+mn-lt"/>
              <a:ea typeface="Calibri" panose="020F0502020204030204" pitchFamily="34" charset="0"/>
              <a:cs typeface="Times New Roman" panose="02020603050405020304" pitchFamily="18" charset="0"/>
            </a:endParaRPr>
          </a:p>
        </p:txBody>
      </p:sp>
      <p:graphicFrame>
        <p:nvGraphicFramePr>
          <p:cNvPr id="19" name="Table 18">
            <a:extLst>
              <a:ext uri="{FF2B5EF4-FFF2-40B4-BE49-F238E27FC236}">
                <a16:creationId xmlns:a16="http://schemas.microsoft.com/office/drawing/2014/main" id="{DB974B28-1D83-DB91-84E6-9231C640E783}"/>
              </a:ext>
            </a:extLst>
          </p:cNvPr>
          <p:cNvGraphicFramePr>
            <a:graphicFrameLocks noGrp="1"/>
          </p:cNvGraphicFramePr>
          <p:nvPr>
            <p:extLst>
              <p:ext uri="{D42A27DB-BD31-4B8C-83A1-F6EECF244321}">
                <p14:modId xmlns:p14="http://schemas.microsoft.com/office/powerpoint/2010/main" val="3231501783"/>
              </p:ext>
            </p:extLst>
          </p:nvPr>
        </p:nvGraphicFramePr>
        <p:xfrm>
          <a:off x="6096000" y="1303402"/>
          <a:ext cx="5579706" cy="1050978"/>
        </p:xfrm>
        <a:graphic>
          <a:graphicData uri="http://schemas.openxmlformats.org/drawingml/2006/table">
            <a:tbl>
              <a:tblPr firstRow="1" firstCol="1" bandRow="1">
                <a:tableStyleId>{5C22544A-7EE6-4342-B048-85BDC9FD1C3A}</a:tableStyleId>
              </a:tblPr>
              <a:tblGrid>
                <a:gridCol w="2351314">
                  <a:extLst>
                    <a:ext uri="{9D8B030D-6E8A-4147-A177-3AD203B41FA5}">
                      <a16:colId xmlns:a16="http://schemas.microsoft.com/office/drawing/2014/main" val="2856102184"/>
                    </a:ext>
                  </a:extLst>
                </a:gridCol>
                <a:gridCol w="466531">
                  <a:extLst>
                    <a:ext uri="{9D8B030D-6E8A-4147-A177-3AD203B41FA5}">
                      <a16:colId xmlns:a16="http://schemas.microsoft.com/office/drawing/2014/main" val="2784497685"/>
                    </a:ext>
                  </a:extLst>
                </a:gridCol>
                <a:gridCol w="681134">
                  <a:extLst>
                    <a:ext uri="{9D8B030D-6E8A-4147-A177-3AD203B41FA5}">
                      <a16:colId xmlns:a16="http://schemas.microsoft.com/office/drawing/2014/main" val="209094757"/>
                    </a:ext>
                  </a:extLst>
                </a:gridCol>
                <a:gridCol w="699796">
                  <a:extLst>
                    <a:ext uri="{9D8B030D-6E8A-4147-A177-3AD203B41FA5}">
                      <a16:colId xmlns:a16="http://schemas.microsoft.com/office/drawing/2014/main" val="3726048647"/>
                    </a:ext>
                  </a:extLst>
                </a:gridCol>
                <a:gridCol w="727788">
                  <a:extLst>
                    <a:ext uri="{9D8B030D-6E8A-4147-A177-3AD203B41FA5}">
                      <a16:colId xmlns:a16="http://schemas.microsoft.com/office/drawing/2014/main" val="2242271211"/>
                    </a:ext>
                  </a:extLst>
                </a:gridCol>
                <a:gridCol w="653143">
                  <a:extLst>
                    <a:ext uri="{9D8B030D-6E8A-4147-A177-3AD203B41FA5}">
                      <a16:colId xmlns:a16="http://schemas.microsoft.com/office/drawing/2014/main" val="1217383169"/>
                    </a:ext>
                  </a:extLst>
                </a:gridCol>
              </a:tblGrid>
              <a:tr h="294978">
                <a:tc>
                  <a:txBody>
                    <a:bodyPr/>
                    <a:lstStyle/>
                    <a:p>
                      <a:pPr algn="l">
                        <a:lnSpc>
                          <a:spcPct val="115000"/>
                        </a:lnSpc>
                      </a:pPr>
                      <a:r>
                        <a:rPr lang="en-US" sz="1200" dirty="0">
                          <a:effectLst/>
                        </a:rPr>
                        <a:t>USD Billion</a:t>
                      </a:r>
                      <a:endParaRPr lang="en-PK"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pPr>
                      <a:r>
                        <a:rPr lang="en-US" sz="1200" dirty="0">
                          <a:effectLst/>
                        </a:rPr>
                        <a:t>2013</a:t>
                      </a:r>
                      <a:endParaRPr lang="en-PK"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pPr>
                      <a:r>
                        <a:rPr lang="en-US" sz="1200">
                          <a:effectLst/>
                        </a:rPr>
                        <a:t>2014</a:t>
                      </a:r>
                      <a:endParaRPr lang="en-PK"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pPr>
                      <a:r>
                        <a:rPr lang="en-US" sz="1200">
                          <a:effectLst/>
                        </a:rPr>
                        <a:t>2015</a:t>
                      </a:r>
                      <a:endParaRPr lang="en-PK"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pPr>
                      <a:r>
                        <a:rPr lang="en-US" sz="1200" dirty="0">
                          <a:effectLst/>
                        </a:rPr>
                        <a:t>2016</a:t>
                      </a:r>
                      <a:endParaRPr lang="en-PK"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pPr>
                      <a:r>
                        <a:rPr lang="en-US" sz="1200">
                          <a:effectLst/>
                        </a:rPr>
                        <a:t>2017</a:t>
                      </a:r>
                      <a:endParaRPr lang="en-PK"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66447904"/>
                  </a:ext>
                </a:extLst>
              </a:tr>
              <a:tr h="252000">
                <a:tc>
                  <a:txBody>
                    <a:bodyPr/>
                    <a:lstStyle/>
                    <a:p>
                      <a:pPr algn="l">
                        <a:lnSpc>
                          <a:spcPct val="115000"/>
                        </a:lnSpc>
                      </a:pPr>
                      <a:r>
                        <a:rPr lang="en-US" sz="1200">
                          <a:effectLst/>
                        </a:rPr>
                        <a:t>Imports China</a:t>
                      </a:r>
                      <a:endParaRPr lang="en-PK"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pPr>
                      <a:r>
                        <a:rPr lang="en-US" sz="1200">
                          <a:effectLst/>
                        </a:rPr>
                        <a:t>6.63</a:t>
                      </a:r>
                      <a:endParaRPr lang="en-PK"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pPr>
                      <a:r>
                        <a:rPr lang="en-US" sz="1200" dirty="0">
                          <a:effectLst/>
                        </a:rPr>
                        <a:t>9.59</a:t>
                      </a:r>
                      <a:endParaRPr lang="en-PK"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pPr>
                      <a:r>
                        <a:rPr lang="en-US" sz="1200">
                          <a:effectLst/>
                        </a:rPr>
                        <a:t>11.02</a:t>
                      </a:r>
                      <a:endParaRPr lang="en-PK"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pPr>
                      <a:r>
                        <a:rPr lang="en-US" sz="1200" dirty="0">
                          <a:effectLst/>
                        </a:rPr>
                        <a:t>13.68</a:t>
                      </a:r>
                      <a:endParaRPr lang="en-PK"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pPr>
                      <a:r>
                        <a:rPr lang="en-US" sz="1200" dirty="0">
                          <a:effectLst/>
                        </a:rPr>
                        <a:t>15.40</a:t>
                      </a:r>
                      <a:endParaRPr lang="en-PK"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14770772"/>
                  </a:ext>
                </a:extLst>
              </a:tr>
              <a:tr h="252000">
                <a:tc>
                  <a:txBody>
                    <a:bodyPr/>
                    <a:lstStyle/>
                    <a:p>
                      <a:pPr algn="l">
                        <a:lnSpc>
                          <a:spcPct val="115000"/>
                        </a:lnSpc>
                      </a:pPr>
                      <a:r>
                        <a:rPr lang="en-US" sz="1200">
                          <a:effectLst/>
                        </a:rPr>
                        <a:t>Exports to China</a:t>
                      </a:r>
                      <a:endParaRPr lang="en-PK"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pPr>
                      <a:r>
                        <a:rPr lang="en-US" sz="1200">
                          <a:effectLst/>
                        </a:rPr>
                        <a:t>2.65</a:t>
                      </a:r>
                      <a:endParaRPr lang="en-PK"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pPr>
                      <a:r>
                        <a:rPr lang="en-US" sz="1200" dirty="0">
                          <a:effectLst/>
                        </a:rPr>
                        <a:t>2.25</a:t>
                      </a:r>
                      <a:endParaRPr lang="en-PK"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pPr>
                      <a:r>
                        <a:rPr lang="en-US" sz="1200" dirty="0">
                          <a:effectLst/>
                        </a:rPr>
                        <a:t>1.93</a:t>
                      </a:r>
                      <a:endParaRPr lang="en-PK"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pPr>
                      <a:r>
                        <a:rPr lang="en-US" sz="1200">
                          <a:effectLst/>
                        </a:rPr>
                        <a:t>1.59</a:t>
                      </a:r>
                      <a:endParaRPr lang="en-PK"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pPr>
                      <a:r>
                        <a:rPr lang="en-US" sz="1200">
                          <a:effectLst/>
                        </a:rPr>
                        <a:t>1.51</a:t>
                      </a:r>
                      <a:endParaRPr lang="en-PK"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24368165"/>
                  </a:ext>
                </a:extLst>
              </a:tr>
              <a:tr h="252000">
                <a:tc>
                  <a:txBody>
                    <a:bodyPr/>
                    <a:lstStyle/>
                    <a:p>
                      <a:pPr algn="l">
                        <a:lnSpc>
                          <a:spcPct val="115000"/>
                        </a:lnSpc>
                      </a:pPr>
                      <a:r>
                        <a:rPr lang="en-US" sz="1200">
                          <a:effectLst/>
                        </a:rPr>
                        <a:t>Pakistan’s Trade Deficit with China</a:t>
                      </a:r>
                      <a:endParaRPr lang="en-PK"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pPr>
                      <a:r>
                        <a:rPr lang="en-US" sz="1200">
                          <a:effectLst/>
                        </a:rPr>
                        <a:t>3.97</a:t>
                      </a:r>
                      <a:endParaRPr lang="en-PK"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pPr>
                      <a:r>
                        <a:rPr lang="en-US" sz="1200">
                          <a:effectLst/>
                        </a:rPr>
                        <a:t>7.34</a:t>
                      </a:r>
                      <a:endParaRPr lang="en-PK"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pPr>
                      <a:r>
                        <a:rPr lang="en-US" sz="1200">
                          <a:effectLst/>
                        </a:rPr>
                        <a:t>9.08</a:t>
                      </a:r>
                      <a:endParaRPr lang="en-PK"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pPr>
                      <a:r>
                        <a:rPr lang="en-US" sz="1200" dirty="0">
                          <a:effectLst/>
                        </a:rPr>
                        <a:t>12.09</a:t>
                      </a:r>
                      <a:endParaRPr lang="en-PK"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pPr>
                      <a:r>
                        <a:rPr lang="en-US" sz="1200" dirty="0">
                          <a:effectLst/>
                        </a:rPr>
                        <a:t>13.89</a:t>
                      </a:r>
                      <a:endParaRPr lang="en-PK"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24826691"/>
                  </a:ext>
                </a:extLst>
              </a:tr>
            </a:tbl>
          </a:graphicData>
        </a:graphic>
      </p:graphicFrame>
      <p:sp>
        <p:nvSpPr>
          <p:cNvPr id="21" name="TextBox 20">
            <a:extLst>
              <a:ext uri="{FF2B5EF4-FFF2-40B4-BE49-F238E27FC236}">
                <a16:creationId xmlns:a16="http://schemas.microsoft.com/office/drawing/2014/main" id="{AFD9D6C6-7EE0-ED32-3F01-C63FE0171DE7}"/>
              </a:ext>
            </a:extLst>
          </p:cNvPr>
          <p:cNvSpPr txBox="1"/>
          <p:nvPr/>
        </p:nvSpPr>
        <p:spPr>
          <a:xfrm>
            <a:off x="6005802" y="2369310"/>
            <a:ext cx="6130212" cy="276999"/>
          </a:xfrm>
          <a:prstGeom prst="rect">
            <a:avLst/>
          </a:prstGeom>
          <a:noFill/>
        </p:spPr>
        <p:txBody>
          <a:bodyPr wrap="square">
            <a:spAutoFit/>
          </a:bodyPr>
          <a:lstStyle/>
          <a:p>
            <a:r>
              <a:rPr lang="en-US" sz="1200" dirty="0">
                <a:solidFill>
                  <a:srgbClr val="000000"/>
                </a:solidFill>
                <a:effectLst/>
                <a:latin typeface="+mn-lt"/>
                <a:ea typeface="Calibri" panose="020F0502020204030204" pitchFamily="34" charset="0"/>
                <a:cs typeface="Times New Roman" panose="02020603050405020304" pitchFamily="18" charset="0"/>
              </a:rPr>
              <a:t> Source: Pakistan’s trade with China (USD Billions) (2013-17)</a:t>
            </a:r>
            <a:endParaRPr lang="en-PK" sz="1200" dirty="0">
              <a:latin typeface="+mn-lt"/>
            </a:endParaRPr>
          </a:p>
        </p:txBody>
      </p:sp>
      <p:sp>
        <p:nvSpPr>
          <p:cNvPr id="22" name="TextBox 21">
            <a:extLst>
              <a:ext uri="{FF2B5EF4-FFF2-40B4-BE49-F238E27FC236}">
                <a16:creationId xmlns:a16="http://schemas.microsoft.com/office/drawing/2014/main" id="{BDC99D14-3F15-71B4-8FAB-8BBBC45D7E60}"/>
              </a:ext>
            </a:extLst>
          </p:cNvPr>
          <p:cNvSpPr txBox="1"/>
          <p:nvPr/>
        </p:nvSpPr>
        <p:spPr>
          <a:xfrm>
            <a:off x="321907" y="4217066"/>
            <a:ext cx="5327779" cy="584775"/>
          </a:xfrm>
          <a:prstGeom prst="rect">
            <a:avLst/>
          </a:prstGeom>
          <a:noFill/>
        </p:spPr>
        <p:txBody>
          <a:bodyPr wrap="square">
            <a:spAutoFit/>
          </a:bodyPr>
          <a:lstStyle/>
          <a:p>
            <a:pPr marL="285750" indent="-285750" algn="just">
              <a:buFont typeface="Wingdings" panose="05000000000000000000" pitchFamily="2" charset="2"/>
              <a:buChar char="q"/>
            </a:pPr>
            <a:r>
              <a:rPr lang="en-US" sz="1600" dirty="0">
                <a:solidFill>
                  <a:srgbClr val="000000"/>
                </a:solidFill>
                <a:effectLst/>
                <a:latin typeface="+mn-lt"/>
                <a:ea typeface="Calibri" panose="020F0502020204030204" pitchFamily="34" charset="0"/>
                <a:cs typeface="Times New Roman" panose="02020603050405020304" pitchFamily="18" charset="0"/>
              </a:rPr>
              <a:t>Similarly, China allowed 7550 goods from Pakistan to enter in their market under the categories of,</a:t>
            </a:r>
            <a:endParaRPr lang="en-PK" sz="1600" dirty="0">
              <a:effectLst/>
              <a:latin typeface="+mn-lt"/>
              <a:ea typeface="Calibri" panose="020F0502020204030204" pitchFamily="34" charset="0"/>
              <a:cs typeface="Times New Roman" panose="02020603050405020304" pitchFamily="18" charset="0"/>
            </a:endParaRPr>
          </a:p>
        </p:txBody>
      </p:sp>
      <p:sp>
        <p:nvSpPr>
          <p:cNvPr id="23" name="TextBox 22">
            <a:extLst>
              <a:ext uri="{FF2B5EF4-FFF2-40B4-BE49-F238E27FC236}">
                <a16:creationId xmlns:a16="http://schemas.microsoft.com/office/drawing/2014/main" id="{406483CC-1C5B-EC83-4F4C-E2C72E59865B}"/>
              </a:ext>
            </a:extLst>
          </p:cNvPr>
          <p:cNvSpPr txBox="1"/>
          <p:nvPr/>
        </p:nvSpPr>
        <p:spPr>
          <a:xfrm>
            <a:off x="681135" y="4793343"/>
            <a:ext cx="6459894" cy="1246495"/>
          </a:xfrm>
          <a:prstGeom prst="rect">
            <a:avLst/>
          </a:prstGeom>
          <a:noFill/>
        </p:spPr>
        <p:txBody>
          <a:bodyPr wrap="square">
            <a:spAutoFit/>
          </a:bodyPr>
          <a:lstStyle/>
          <a:p>
            <a:pPr marL="177800" lvl="0" indent="-177800" algn="just">
              <a:buFont typeface="Symbol" panose="05050102010706020507" pitchFamily="18" charset="2"/>
              <a:buChar char=""/>
            </a:pPr>
            <a:r>
              <a:rPr lang="en-US" sz="1500" dirty="0">
                <a:solidFill>
                  <a:srgbClr val="000000"/>
                </a:solidFill>
                <a:effectLst/>
                <a:latin typeface="+mn-lt"/>
                <a:ea typeface="Calibri" panose="020F0502020204030204" pitchFamily="34" charset="0"/>
                <a:cs typeface="Times New Roman" panose="02020603050405020304" pitchFamily="18" charset="0"/>
              </a:rPr>
              <a:t>Category 1: Elimination of tariff  for three years</a:t>
            </a:r>
          </a:p>
          <a:p>
            <a:pPr marL="177800" lvl="0" indent="-177800" algn="just">
              <a:buFont typeface="Symbol" panose="05050102010706020507" pitchFamily="18" charset="2"/>
              <a:buChar char=""/>
            </a:pPr>
            <a:r>
              <a:rPr lang="en-US" sz="1500" dirty="0">
                <a:solidFill>
                  <a:srgbClr val="000000"/>
                </a:solidFill>
                <a:effectLst/>
                <a:latin typeface="+mn-lt"/>
                <a:ea typeface="Calibri" panose="020F0502020204030204" pitchFamily="34" charset="0"/>
                <a:cs typeface="Times New Roman" panose="02020603050405020304" pitchFamily="18" charset="0"/>
              </a:rPr>
              <a:t>Category 2: Tariff reduced to 0-5%  for five years</a:t>
            </a:r>
          </a:p>
          <a:p>
            <a:pPr marL="177800" lvl="0" indent="-177800" algn="just">
              <a:buFont typeface="Symbol" panose="05050102010706020507" pitchFamily="18" charset="2"/>
              <a:buChar char=""/>
            </a:pPr>
            <a:r>
              <a:rPr lang="en-US" sz="1500" dirty="0">
                <a:solidFill>
                  <a:srgbClr val="000000"/>
                </a:solidFill>
                <a:effectLst/>
                <a:latin typeface="+mn-lt"/>
                <a:ea typeface="Calibri" panose="020F0502020204030204" pitchFamily="34" charset="0"/>
                <a:cs typeface="Times New Roman" panose="02020603050405020304" pitchFamily="18" charset="0"/>
              </a:rPr>
              <a:t>Category 3: 50% reduction in tariff rates for five years</a:t>
            </a:r>
          </a:p>
          <a:p>
            <a:pPr marL="177800" lvl="0" indent="-177800" algn="just">
              <a:buFont typeface="Symbol" panose="05050102010706020507" pitchFamily="18" charset="2"/>
              <a:buChar char=""/>
            </a:pPr>
            <a:r>
              <a:rPr lang="en-US" sz="1500" dirty="0">
                <a:solidFill>
                  <a:srgbClr val="000000"/>
                </a:solidFill>
                <a:effectLst/>
                <a:latin typeface="+mn-lt"/>
                <a:ea typeface="Calibri" panose="020F0502020204030204" pitchFamily="34" charset="0"/>
                <a:cs typeface="Times New Roman" panose="02020603050405020304" pitchFamily="18" charset="0"/>
              </a:rPr>
              <a:t>Category 4: 20% reduction in tariff rates for five years</a:t>
            </a:r>
          </a:p>
          <a:p>
            <a:pPr marL="177800" lvl="0" indent="-177800" algn="just">
              <a:buFont typeface="Symbol" panose="05050102010706020507" pitchFamily="18" charset="2"/>
              <a:buChar char=""/>
            </a:pPr>
            <a:r>
              <a:rPr lang="en-US" sz="1500" dirty="0">
                <a:solidFill>
                  <a:srgbClr val="000000"/>
                </a:solidFill>
                <a:effectLst/>
                <a:latin typeface="+mn-lt"/>
                <a:ea typeface="Calibri" panose="020F0502020204030204" pitchFamily="34" charset="0"/>
                <a:cs typeface="Times New Roman" panose="02020603050405020304" pitchFamily="18" charset="0"/>
              </a:rPr>
              <a:t>Category 5: No concession</a:t>
            </a:r>
          </a:p>
        </p:txBody>
      </p:sp>
      <p:graphicFrame>
        <p:nvGraphicFramePr>
          <p:cNvPr id="24" name="Table 23">
            <a:extLst>
              <a:ext uri="{FF2B5EF4-FFF2-40B4-BE49-F238E27FC236}">
                <a16:creationId xmlns:a16="http://schemas.microsoft.com/office/drawing/2014/main" id="{B5019479-5B10-E736-9CDD-DA1228DCC9A3}"/>
              </a:ext>
            </a:extLst>
          </p:cNvPr>
          <p:cNvGraphicFramePr>
            <a:graphicFrameLocks noGrp="1"/>
          </p:cNvGraphicFramePr>
          <p:nvPr>
            <p:extLst>
              <p:ext uri="{D42A27DB-BD31-4B8C-83A1-F6EECF244321}">
                <p14:modId xmlns:p14="http://schemas.microsoft.com/office/powerpoint/2010/main" val="2429484608"/>
              </p:ext>
            </p:extLst>
          </p:nvPr>
        </p:nvGraphicFramePr>
        <p:xfrm>
          <a:off x="6005802" y="3847202"/>
          <a:ext cx="5669905" cy="2408749"/>
        </p:xfrm>
        <a:graphic>
          <a:graphicData uri="http://schemas.openxmlformats.org/drawingml/2006/table">
            <a:tbl>
              <a:tblPr firstRow="1" firstCol="1" bandRow="1">
                <a:tableStyleId>{5C22544A-7EE6-4342-B048-85BDC9FD1C3A}</a:tableStyleId>
              </a:tblPr>
              <a:tblGrid>
                <a:gridCol w="2177145">
                  <a:extLst>
                    <a:ext uri="{9D8B030D-6E8A-4147-A177-3AD203B41FA5}">
                      <a16:colId xmlns:a16="http://schemas.microsoft.com/office/drawing/2014/main" val="3828081725"/>
                    </a:ext>
                  </a:extLst>
                </a:gridCol>
                <a:gridCol w="578498">
                  <a:extLst>
                    <a:ext uri="{9D8B030D-6E8A-4147-A177-3AD203B41FA5}">
                      <a16:colId xmlns:a16="http://schemas.microsoft.com/office/drawing/2014/main" val="1652472594"/>
                    </a:ext>
                  </a:extLst>
                </a:gridCol>
                <a:gridCol w="587828">
                  <a:extLst>
                    <a:ext uri="{9D8B030D-6E8A-4147-A177-3AD203B41FA5}">
                      <a16:colId xmlns:a16="http://schemas.microsoft.com/office/drawing/2014/main" val="3168920443"/>
                    </a:ext>
                  </a:extLst>
                </a:gridCol>
                <a:gridCol w="475862">
                  <a:extLst>
                    <a:ext uri="{9D8B030D-6E8A-4147-A177-3AD203B41FA5}">
                      <a16:colId xmlns:a16="http://schemas.microsoft.com/office/drawing/2014/main" val="3451998363"/>
                    </a:ext>
                  </a:extLst>
                </a:gridCol>
                <a:gridCol w="643812">
                  <a:extLst>
                    <a:ext uri="{9D8B030D-6E8A-4147-A177-3AD203B41FA5}">
                      <a16:colId xmlns:a16="http://schemas.microsoft.com/office/drawing/2014/main" val="1589271464"/>
                    </a:ext>
                  </a:extLst>
                </a:gridCol>
                <a:gridCol w="671804">
                  <a:extLst>
                    <a:ext uri="{9D8B030D-6E8A-4147-A177-3AD203B41FA5}">
                      <a16:colId xmlns:a16="http://schemas.microsoft.com/office/drawing/2014/main" val="20449493"/>
                    </a:ext>
                  </a:extLst>
                </a:gridCol>
                <a:gridCol w="534956">
                  <a:extLst>
                    <a:ext uri="{9D8B030D-6E8A-4147-A177-3AD203B41FA5}">
                      <a16:colId xmlns:a16="http://schemas.microsoft.com/office/drawing/2014/main" val="4163081118"/>
                    </a:ext>
                  </a:extLst>
                </a:gridCol>
              </a:tblGrid>
              <a:tr h="0">
                <a:tc>
                  <a:txBody>
                    <a:bodyPr/>
                    <a:lstStyle/>
                    <a:p>
                      <a:pPr algn="just">
                        <a:lnSpc>
                          <a:spcPct val="115000"/>
                        </a:lnSpc>
                      </a:pPr>
                      <a:r>
                        <a:rPr lang="en-US" sz="1200">
                          <a:effectLst/>
                        </a:rPr>
                        <a:t> </a:t>
                      </a:r>
                      <a:endParaRPr lang="en-PK" sz="1200">
                        <a:solidFill>
                          <a:srgbClr val="365F9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gridSpan="2">
                  <a:txBody>
                    <a:bodyPr/>
                    <a:lstStyle/>
                    <a:p>
                      <a:pPr algn="just">
                        <a:lnSpc>
                          <a:spcPct val="115000"/>
                        </a:lnSpc>
                      </a:pPr>
                      <a:r>
                        <a:rPr lang="en-US" sz="1000">
                          <a:effectLst/>
                        </a:rPr>
                        <a:t>Pakistan’s Exports to China (2017) Value (USD Mn)</a:t>
                      </a:r>
                      <a:endParaRPr lang="en-PK" sz="1200">
                        <a:solidFill>
                          <a:srgbClr val="365F9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PK"/>
                    </a:p>
                  </a:txBody>
                  <a:tcPr/>
                </a:tc>
                <a:tc gridSpan="2">
                  <a:txBody>
                    <a:bodyPr/>
                    <a:lstStyle/>
                    <a:p>
                      <a:pPr algn="just">
                        <a:lnSpc>
                          <a:spcPct val="115000"/>
                        </a:lnSpc>
                      </a:pPr>
                      <a:r>
                        <a:rPr lang="en-US" sz="1000">
                          <a:effectLst/>
                        </a:rPr>
                        <a:t>Pakistan’s Exports to China (2016) Value (USD Mn)</a:t>
                      </a:r>
                      <a:endParaRPr lang="en-PK" sz="1200">
                        <a:solidFill>
                          <a:srgbClr val="365F9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PK"/>
                    </a:p>
                  </a:txBody>
                  <a:tcPr/>
                </a:tc>
                <a:tc gridSpan="2">
                  <a:txBody>
                    <a:bodyPr/>
                    <a:lstStyle/>
                    <a:p>
                      <a:pPr algn="just">
                        <a:lnSpc>
                          <a:spcPct val="115000"/>
                        </a:lnSpc>
                      </a:pPr>
                      <a:r>
                        <a:rPr lang="en-US" sz="1000">
                          <a:effectLst/>
                        </a:rPr>
                        <a:t>Pakistan’s Exports to China (2015) Value (USD Mn)</a:t>
                      </a:r>
                      <a:endParaRPr lang="en-PK" sz="1200">
                        <a:solidFill>
                          <a:srgbClr val="365F9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PK"/>
                    </a:p>
                  </a:txBody>
                  <a:tcPr/>
                </a:tc>
                <a:extLst>
                  <a:ext uri="{0D108BD9-81ED-4DB2-BD59-A6C34878D82A}">
                    <a16:rowId xmlns:a16="http://schemas.microsoft.com/office/drawing/2014/main" val="2431750910"/>
                  </a:ext>
                </a:extLst>
              </a:tr>
              <a:tr h="0">
                <a:tc>
                  <a:txBody>
                    <a:bodyPr/>
                    <a:lstStyle/>
                    <a:p>
                      <a:pPr algn="just">
                        <a:lnSpc>
                          <a:spcPct val="115000"/>
                        </a:lnSpc>
                      </a:pPr>
                      <a:r>
                        <a:rPr lang="en-US" sz="1000">
                          <a:effectLst/>
                        </a:rPr>
                        <a:t>Category 1 – zero tariff (2,681 tariff lines – 35.5%)</a:t>
                      </a:r>
                      <a:endParaRPr lang="en-PK" sz="1200">
                        <a:solidFill>
                          <a:srgbClr val="365F9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pPr>
                      <a:r>
                        <a:rPr lang="en-US" sz="1000" dirty="0">
                          <a:effectLst/>
                        </a:rPr>
                        <a:t>438</a:t>
                      </a:r>
                      <a:endParaRPr lang="en-PK" sz="1200" dirty="0">
                        <a:solidFill>
                          <a:srgbClr val="365F9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pPr>
                      <a:r>
                        <a:rPr lang="en-US" sz="1000" dirty="0">
                          <a:effectLst/>
                        </a:rPr>
                        <a:t>29%</a:t>
                      </a:r>
                      <a:endParaRPr lang="en-PK" sz="1200" dirty="0">
                        <a:solidFill>
                          <a:srgbClr val="365F9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pPr>
                      <a:r>
                        <a:rPr lang="en-US" sz="1000">
                          <a:effectLst/>
                        </a:rPr>
                        <a:t>346</a:t>
                      </a:r>
                      <a:endParaRPr lang="en-PK" sz="1200">
                        <a:solidFill>
                          <a:srgbClr val="365F9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pPr>
                      <a:r>
                        <a:rPr lang="en-US" sz="1000">
                          <a:effectLst/>
                        </a:rPr>
                        <a:t>22%</a:t>
                      </a:r>
                      <a:endParaRPr lang="en-PK" sz="1200">
                        <a:solidFill>
                          <a:srgbClr val="365F9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pPr>
                      <a:r>
                        <a:rPr lang="en-US" sz="1000">
                          <a:effectLst/>
                        </a:rPr>
                        <a:t>510</a:t>
                      </a:r>
                      <a:endParaRPr lang="en-PK" sz="1200">
                        <a:solidFill>
                          <a:srgbClr val="365F9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pPr>
                      <a:r>
                        <a:rPr lang="en-US" sz="1000">
                          <a:effectLst/>
                        </a:rPr>
                        <a:t>26%</a:t>
                      </a:r>
                      <a:endParaRPr lang="en-PK" sz="1200">
                        <a:solidFill>
                          <a:srgbClr val="365F9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38243473"/>
                  </a:ext>
                </a:extLst>
              </a:tr>
              <a:tr h="0">
                <a:tc>
                  <a:txBody>
                    <a:bodyPr/>
                    <a:lstStyle/>
                    <a:p>
                      <a:pPr algn="just">
                        <a:lnSpc>
                          <a:spcPct val="115000"/>
                        </a:lnSpc>
                      </a:pPr>
                      <a:r>
                        <a:rPr lang="en-US" sz="1000">
                          <a:effectLst/>
                        </a:rPr>
                        <a:t>Category 2 – 0.-5% (2,604 tariff lines – 34.5%)</a:t>
                      </a:r>
                      <a:endParaRPr lang="en-PK" sz="1200">
                        <a:solidFill>
                          <a:srgbClr val="365F9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pPr>
                      <a:r>
                        <a:rPr lang="en-US" sz="1000">
                          <a:effectLst/>
                        </a:rPr>
                        <a:t>825</a:t>
                      </a:r>
                      <a:endParaRPr lang="en-PK" sz="1200">
                        <a:solidFill>
                          <a:srgbClr val="365F9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pPr>
                      <a:r>
                        <a:rPr lang="en-US" sz="1000" dirty="0">
                          <a:effectLst/>
                        </a:rPr>
                        <a:t>55%</a:t>
                      </a:r>
                      <a:endParaRPr lang="en-PK" sz="1200" dirty="0">
                        <a:solidFill>
                          <a:srgbClr val="365F9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pPr>
                      <a:r>
                        <a:rPr lang="en-US" sz="1000">
                          <a:effectLst/>
                        </a:rPr>
                        <a:t>869</a:t>
                      </a:r>
                      <a:endParaRPr lang="en-PK" sz="1200">
                        <a:solidFill>
                          <a:srgbClr val="365F9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pPr>
                      <a:r>
                        <a:rPr lang="en-US" sz="1000">
                          <a:effectLst/>
                        </a:rPr>
                        <a:t>55%</a:t>
                      </a:r>
                      <a:endParaRPr lang="en-PK" sz="1200">
                        <a:solidFill>
                          <a:srgbClr val="365F9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pPr>
                      <a:r>
                        <a:rPr lang="en-US" sz="1000">
                          <a:effectLst/>
                        </a:rPr>
                        <a:t>1,087</a:t>
                      </a:r>
                      <a:endParaRPr lang="en-PK" sz="1200">
                        <a:solidFill>
                          <a:srgbClr val="365F9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pPr>
                      <a:r>
                        <a:rPr lang="en-US" sz="1000">
                          <a:effectLst/>
                        </a:rPr>
                        <a:t>56%</a:t>
                      </a:r>
                      <a:endParaRPr lang="en-PK" sz="1200">
                        <a:solidFill>
                          <a:srgbClr val="365F9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42238081"/>
                  </a:ext>
                </a:extLst>
              </a:tr>
              <a:tr h="0">
                <a:tc>
                  <a:txBody>
                    <a:bodyPr/>
                    <a:lstStyle/>
                    <a:p>
                      <a:pPr algn="just">
                        <a:lnSpc>
                          <a:spcPct val="115000"/>
                        </a:lnSpc>
                      </a:pPr>
                      <a:r>
                        <a:rPr lang="en-US" sz="1000">
                          <a:effectLst/>
                        </a:rPr>
                        <a:t>Category 3–50% Reduction (604 tariff lines – 8%)</a:t>
                      </a:r>
                      <a:endParaRPr lang="en-PK" sz="1200">
                        <a:solidFill>
                          <a:srgbClr val="365F9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pPr>
                      <a:r>
                        <a:rPr lang="en-US" sz="1000">
                          <a:effectLst/>
                        </a:rPr>
                        <a:t>17</a:t>
                      </a:r>
                      <a:endParaRPr lang="en-PK" sz="1200">
                        <a:solidFill>
                          <a:srgbClr val="365F9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pPr>
                      <a:r>
                        <a:rPr lang="en-US" sz="1000">
                          <a:effectLst/>
                        </a:rPr>
                        <a:t>1%</a:t>
                      </a:r>
                      <a:endParaRPr lang="en-PK" sz="1200">
                        <a:solidFill>
                          <a:srgbClr val="365F9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pPr>
                      <a:r>
                        <a:rPr lang="en-US" sz="1000">
                          <a:effectLst/>
                        </a:rPr>
                        <a:t>16</a:t>
                      </a:r>
                      <a:endParaRPr lang="en-PK" sz="1200">
                        <a:solidFill>
                          <a:srgbClr val="365F9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pPr>
                      <a:r>
                        <a:rPr lang="en-US" sz="1000">
                          <a:effectLst/>
                        </a:rPr>
                        <a:t>1%</a:t>
                      </a:r>
                      <a:endParaRPr lang="en-PK" sz="1200">
                        <a:solidFill>
                          <a:srgbClr val="365F9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pPr>
                      <a:r>
                        <a:rPr lang="en-US" sz="1000">
                          <a:effectLst/>
                        </a:rPr>
                        <a:t>13</a:t>
                      </a:r>
                      <a:endParaRPr lang="en-PK" sz="1200">
                        <a:solidFill>
                          <a:srgbClr val="365F9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pPr>
                      <a:r>
                        <a:rPr lang="en-US" sz="1000">
                          <a:effectLst/>
                        </a:rPr>
                        <a:t>1%</a:t>
                      </a:r>
                      <a:endParaRPr lang="en-PK" sz="1200">
                        <a:solidFill>
                          <a:srgbClr val="365F9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47490662"/>
                  </a:ext>
                </a:extLst>
              </a:tr>
              <a:tr h="0">
                <a:tc>
                  <a:txBody>
                    <a:bodyPr/>
                    <a:lstStyle/>
                    <a:p>
                      <a:pPr algn="just">
                        <a:lnSpc>
                          <a:spcPct val="115000"/>
                        </a:lnSpc>
                      </a:pPr>
                      <a:r>
                        <a:rPr lang="en-US" sz="1000">
                          <a:effectLst/>
                        </a:rPr>
                        <a:t>Category 4–20% Reduction (529 tariff lines – 7%)</a:t>
                      </a:r>
                      <a:endParaRPr lang="en-PK" sz="1200">
                        <a:solidFill>
                          <a:srgbClr val="365F9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pPr>
                      <a:r>
                        <a:rPr lang="en-US" sz="1000">
                          <a:effectLst/>
                        </a:rPr>
                        <a:t>24</a:t>
                      </a:r>
                      <a:endParaRPr lang="en-PK" sz="1200">
                        <a:solidFill>
                          <a:srgbClr val="365F9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pPr>
                      <a:r>
                        <a:rPr lang="en-US" sz="1000">
                          <a:effectLst/>
                        </a:rPr>
                        <a:t>2%</a:t>
                      </a:r>
                      <a:endParaRPr lang="en-PK" sz="1200">
                        <a:solidFill>
                          <a:srgbClr val="365F9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pPr>
                      <a:r>
                        <a:rPr lang="en-US" sz="1000">
                          <a:effectLst/>
                        </a:rPr>
                        <a:t>23</a:t>
                      </a:r>
                      <a:endParaRPr lang="en-PK" sz="1200">
                        <a:solidFill>
                          <a:srgbClr val="365F9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pPr>
                      <a:r>
                        <a:rPr lang="en-US" sz="1000">
                          <a:effectLst/>
                        </a:rPr>
                        <a:t>1%</a:t>
                      </a:r>
                      <a:endParaRPr lang="en-PK" sz="1200">
                        <a:solidFill>
                          <a:srgbClr val="365F9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pPr>
                      <a:r>
                        <a:rPr lang="en-US" sz="1000">
                          <a:effectLst/>
                        </a:rPr>
                        <a:t>18</a:t>
                      </a:r>
                      <a:endParaRPr lang="en-PK" sz="1200">
                        <a:solidFill>
                          <a:srgbClr val="365F9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pPr>
                      <a:r>
                        <a:rPr lang="en-US" sz="1000">
                          <a:effectLst/>
                        </a:rPr>
                        <a:t>1%</a:t>
                      </a:r>
                      <a:endParaRPr lang="en-PK" sz="1200">
                        <a:solidFill>
                          <a:srgbClr val="365F9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59792022"/>
                  </a:ext>
                </a:extLst>
              </a:tr>
              <a:tr h="0">
                <a:tc>
                  <a:txBody>
                    <a:bodyPr/>
                    <a:lstStyle/>
                    <a:p>
                      <a:pPr algn="just">
                        <a:lnSpc>
                          <a:spcPct val="115000"/>
                        </a:lnSpc>
                      </a:pPr>
                      <a:r>
                        <a:rPr lang="en-US" sz="1000">
                          <a:effectLst/>
                        </a:rPr>
                        <a:t>Category 5– No Connection (1,132 tariff lines – 15%)</a:t>
                      </a:r>
                      <a:endParaRPr lang="en-PK" sz="1200">
                        <a:solidFill>
                          <a:srgbClr val="365F9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pPr>
                      <a:r>
                        <a:rPr lang="en-US" sz="1000">
                          <a:effectLst/>
                        </a:rPr>
                        <a:t>199</a:t>
                      </a:r>
                      <a:endParaRPr lang="en-PK" sz="1200">
                        <a:solidFill>
                          <a:srgbClr val="365F9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pPr>
                      <a:r>
                        <a:rPr lang="en-US" sz="1000">
                          <a:effectLst/>
                        </a:rPr>
                        <a:t>13%</a:t>
                      </a:r>
                      <a:endParaRPr lang="en-PK" sz="1200">
                        <a:solidFill>
                          <a:srgbClr val="365F9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pPr>
                      <a:r>
                        <a:rPr lang="en-US" sz="1000">
                          <a:effectLst/>
                        </a:rPr>
                        <a:t>326</a:t>
                      </a:r>
                      <a:endParaRPr lang="en-PK" sz="1200">
                        <a:solidFill>
                          <a:srgbClr val="365F9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pPr>
                      <a:r>
                        <a:rPr lang="en-US" sz="1000">
                          <a:effectLst/>
                        </a:rPr>
                        <a:t>20%</a:t>
                      </a:r>
                      <a:endParaRPr lang="en-PK" sz="1200">
                        <a:solidFill>
                          <a:srgbClr val="365F9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pPr>
                      <a:r>
                        <a:rPr lang="en-US" sz="1000">
                          <a:effectLst/>
                        </a:rPr>
                        <a:t>277</a:t>
                      </a:r>
                      <a:endParaRPr lang="en-PK" sz="1200">
                        <a:solidFill>
                          <a:srgbClr val="365F9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pPr>
                      <a:r>
                        <a:rPr lang="en-US" sz="1000">
                          <a:effectLst/>
                        </a:rPr>
                        <a:t>14%</a:t>
                      </a:r>
                      <a:endParaRPr lang="en-PK" sz="1200">
                        <a:solidFill>
                          <a:srgbClr val="365F9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96424574"/>
                  </a:ext>
                </a:extLst>
              </a:tr>
              <a:tr h="0">
                <a:tc>
                  <a:txBody>
                    <a:bodyPr/>
                    <a:lstStyle/>
                    <a:p>
                      <a:pPr algn="just">
                        <a:lnSpc>
                          <a:spcPct val="115000"/>
                        </a:lnSpc>
                      </a:pPr>
                      <a:r>
                        <a:rPr lang="en-US" sz="1200">
                          <a:effectLst/>
                        </a:rPr>
                        <a:t> </a:t>
                      </a:r>
                      <a:endParaRPr lang="en-PK" sz="1200">
                        <a:solidFill>
                          <a:srgbClr val="365F9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pPr>
                      <a:r>
                        <a:rPr lang="en-US" sz="1000">
                          <a:effectLst/>
                        </a:rPr>
                        <a:t>1,508</a:t>
                      </a:r>
                      <a:endParaRPr lang="en-PK" sz="1200">
                        <a:solidFill>
                          <a:srgbClr val="365F9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pPr>
                      <a:r>
                        <a:rPr lang="en-US" sz="1000">
                          <a:effectLst/>
                        </a:rPr>
                        <a:t> </a:t>
                      </a:r>
                      <a:endParaRPr lang="en-PK" sz="1200">
                        <a:solidFill>
                          <a:srgbClr val="365F9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pPr>
                      <a:r>
                        <a:rPr lang="en-US" sz="1000">
                          <a:effectLst/>
                        </a:rPr>
                        <a:t>1,591</a:t>
                      </a:r>
                      <a:endParaRPr lang="en-PK" sz="1200">
                        <a:solidFill>
                          <a:srgbClr val="365F9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pPr>
                      <a:r>
                        <a:rPr lang="en-US" sz="1000">
                          <a:effectLst/>
                        </a:rPr>
                        <a:t> </a:t>
                      </a:r>
                      <a:endParaRPr lang="en-PK" sz="1200">
                        <a:solidFill>
                          <a:srgbClr val="365F9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pPr>
                      <a:r>
                        <a:rPr lang="en-US" sz="1000">
                          <a:effectLst/>
                        </a:rPr>
                        <a:t>1,935</a:t>
                      </a:r>
                      <a:endParaRPr lang="en-PK" sz="1200">
                        <a:solidFill>
                          <a:srgbClr val="365F9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pPr>
                      <a:r>
                        <a:rPr lang="en-US" sz="1000" dirty="0">
                          <a:effectLst/>
                        </a:rPr>
                        <a:t> </a:t>
                      </a:r>
                      <a:endParaRPr lang="en-PK" sz="1200" dirty="0">
                        <a:solidFill>
                          <a:srgbClr val="365F9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49488084"/>
                  </a:ext>
                </a:extLst>
              </a:tr>
            </a:tbl>
          </a:graphicData>
        </a:graphic>
      </p:graphicFrame>
      <p:sp>
        <p:nvSpPr>
          <p:cNvPr id="26" name="TextBox 25">
            <a:extLst>
              <a:ext uri="{FF2B5EF4-FFF2-40B4-BE49-F238E27FC236}">
                <a16:creationId xmlns:a16="http://schemas.microsoft.com/office/drawing/2014/main" id="{B402C20E-549D-39D9-0C85-3C870975C933}"/>
              </a:ext>
            </a:extLst>
          </p:cNvPr>
          <p:cNvSpPr txBox="1"/>
          <p:nvPr/>
        </p:nvSpPr>
        <p:spPr>
          <a:xfrm>
            <a:off x="5472403" y="6255951"/>
            <a:ext cx="6459893" cy="470257"/>
          </a:xfrm>
          <a:prstGeom prst="rect">
            <a:avLst/>
          </a:prstGeom>
          <a:noFill/>
        </p:spPr>
        <p:txBody>
          <a:bodyPr wrap="square">
            <a:spAutoFit/>
          </a:bodyPr>
          <a:lstStyle/>
          <a:p>
            <a:pPr marL="457200" algn="l">
              <a:lnSpc>
                <a:spcPct val="115000"/>
              </a:lnSpc>
            </a:pPr>
            <a:r>
              <a:rPr lang="en-US" sz="1100" dirty="0">
                <a:solidFill>
                  <a:srgbClr val="000000"/>
                </a:solidFill>
                <a:effectLst/>
                <a:latin typeface="+mn-lt"/>
                <a:ea typeface="Calibri" panose="020F0502020204030204" pitchFamily="34" charset="0"/>
                <a:cs typeface="Times New Roman" panose="02020603050405020304" pitchFamily="18" charset="0"/>
              </a:rPr>
              <a:t>Source: Break-up of Pakistan’s exports to China by categories defined under the CPFTA (USD Millions) (2015-17)</a:t>
            </a:r>
            <a:endParaRPr lang="en-PK" sz="1600" dirty="0">
              <a:effectLst/>
              <a:latin typeface="+mn-lt"/>
              <a:ea typeface="Calibri" panose="020F0502020204030204" pitchFamily="34" charset="0"/>
              <a:cs typeface="Times New Roman" panose="02020603050405020304" pitchFamily="18" charset="0"/>
            </a:endParaRPr>
          </a:p>
        </p:txBody>
      </p:sp>
      <p:sp>
        <p:nvSpPr>
          <p:cNvPr id="12" name="Rectangle 11">
            <a:extLst>
              <a:ext uri="{FF2B5EF4-FFF2-40B4-BE49-F238E27FC236}">
                <a16:creationId xmlns:a16="http://schemas.microsoft.com/office/drawing/2014/main" id="{37D9E953-8BB9-5194-E671-3E98CA43BD6A}"/>
              </a:ext>
            </a:extLst>
          </p:cNvPr>
          <p:cNvSpPr/>
          <p:nvPr/>
        </p:nvSpPr>
        <p:spPr>
          <a:xfrm>
            <a:off x="1" y="6662057"/>
            <a:ext cx="6095999" cy="195943"/>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a:p>
        </p:txBody>
      </p:sp>
      <p:sp>
        <p:nvSpPr>
          <p:cNvPr id="13" name="Rectangle 12">
            <a:extLst>
              <a:ext uri="{FF2B5EF4-FFF2-40B4-BE49-F238E27FC236}">
                <a16:creationId xmlns:a16="http://schemas.microsoft.com/office/drawing/2014/main" id="{61A22C4C-1FD6-C375-CFC5-0E330ACAB230}"/>
              </a:ext>
            </a:extLst>
          </p:cNvPr>
          <p:cNvSpPr/>
          <p:nvPr/>
        </p:nvSpPr>
        <p:spPr>
          <a:xfrm>
            <a:off x="6096001" y="6665166"/>
            <a:ext cx="6095999" cy="19594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a:p>
        </p:txBody>
      </p:sp>
    </p:spTree>
    <p:extLst>
      <p:ext uri="{BB962C8B-B14F-4D97-AF65-F5344CB8AC3E}">
        <p14:creationId xmlns:p14="http://schemas.microsoft.com/office/powerpoint/2010/main" val="48386540"/>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0E2A98D-E38B-6249-14B7-FDC6B1D9B109}"/>
              </a:ext>
            </a:extLst>
          </p:cNvPr>
          <p:cNvSpPr txBox="1">
            <a:spLocks/>
          </p:cNvSpPr>
          <p:nvPr/>
        </p:nvSpPr>
        <p:spPr bwMode="auto">
          <a:xfrm>
            <a:off x="0" y="23813"/>
            <a:ext cx="12192000" cy="873125"/>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6000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eaLnBrk="1" hangingPunct="1">
              <a:lnSpc>
                <a:spcPct val="100000"/>
              </a:lnSpc>
            </a:pPr>
            <a:r>
              <a:rPr lang="en-US" altLang="en-US" sz="2600" b="1" dirty="0">
                <a:solidFill>
                  <a:schemeClr val="bg1"/>
                </a:solidFill>
                <a:latin typeface="Arial" panose="020B0604020202020204" pitchFamily="34" charset="0"/>
                <a:cs typeface="Arial" panose="020B0604020202020204" pitchFamily="34" charset="0"/>
              </a:rPr>
              <a:t>Literature Review: </a:t>
            </a:r>
            <a:r>
              <a:rPr lang="en-US" sz="2600" b="1" dirty="0">
                <a:solidFill>
                  <a:schemeClr val="bg1"/>
                </a:solidFill>
                <a:latin typeface="Arial" panose="020B0604020202020204" pitchFamily="34" charset="0"/>
                <a:cs typeface="Arial" panose="020B0604020202020204" pitchFamily="34" charset="0"/>
              </a:rPr>
              <a:t>China-Pakistan Economic Corridor (CPEC) and CPFTA</a:t>
            </a:r>
            <a:endParaRPr lang="en-US" altLang="en-US" sz="2600" b="1" dirty="0">
              <a:solidFill>
                <a:schemeClr val="bg1"/>
              </a:solidFill>
              <a:latin typeface="Arial" panose="020B0604020202020204" pitchFamily="34" charset="0"/>
              <a:cs typeface="Arial" panose="020B0604020202020204" pitchFamily="34" charset="0"/>
            </a:endParaRPr>
          </a:p>
        </p:txBody>
      </p:sp>
      <p:cxnSp>
        <p:nvCxnSpPr>
          <p:cNvPr id="4" name="Straight Connector 3">
            <a:extLst>
              <a:ext uri="{FF2B5EF4-FFF2-40B4-BE49-F238E27FC236}">
                <a16:creationId xmlns:a16="http://schemas.microsoft.com/office/drawing/2014/main" id="{F34A92B9-0694-59A2-FAD6-F172F31A4BC0}"/>
              </a:ext>
            </a:extLst>
          </p:cNvPr>
          <p:cNvCxnSpPr/>
          <p:nvPr/>
        </p:nvCxnSpPr>
        <p:spPr>
          <a:xfrm>
            <a:off x="0" y="958850"/>
            <a:ext cx="12192000" cy="0"/>
          </a:xfrm>
          <a:prstGeom prst="line">
            <a:avLst/>
          </a:prstGeom>
          <a:ln w="1270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4DB14BF4-E2D0-D23A-E9A4-B06A7CEFF50A}"/>
              </a:ext>
            </a:extLst>
          </p:cNvPr>
          <p:cNvGraphicFramePr>
            <a:graphicFrameLocks noGrp="1"/>
          </p:cNvGraphicFramePr>
          <p:nvPr>
            <p:ph idx="1"/>
            <p:extLst>
              <p:ext uri="{D42A27DB-BD31-4B8C-83A1-F6EECF244321}">
                <p14:modId xmlns:p14="http://schemas.microsoft.com/office/powerpoint/2010/main" val="850120"/>
              </p:ext>
            </p:extLst>
          </p:nvPr>
        </p:nvGraphicFramePr>
        <p:xfrm>
          <a:off x="457200" y="1137105"/>
          <a:ext cx="11277600" cy="5516880"/>
        </p:xfrm>
        <a:graphic>
          <a:graphicData uri="http://schemas.openxmlformats.org/drawingml/2006/table">
            <a:tbl>
              <a:tblPr firstRow="1" bandRow="1">
                <a:tableStyleId>{5C22544A-7EE6-4342-B048-85BDC9FD1C3A}</a:tableStyleId>
              </a:tblPr>
              <a:tblGrid>
                <a:gridCol w="11277600">
                  <a:extLst>
                    <a:ext uri="{9D8B030D-6E8A-4147-A177-3AD203B41FA5}">
                      <a16:colId xmlns:a16="http://schemas.microsoft.com/office/drawing/2014/main" val="1859763820"/>
                    </a:ext>
                  </a:extLst>
                </a:gridCol>
              </a:tblGrid>
              <a:tr h="551736">
                <a:tc>
                  <a:txBody>
                    <a:bodyPr/>
                    <a:lstStyle/>
                    <a:p>
                      <a:r>
                        <a:rPr lang="en-US" sz="1750" b="0" kern="1200" dirty="0">
                          <a:solidFill>
                            <a:schemeClr val="lt1"/>
                          </a:solidFill>
                          <a:effectLst/>
                          <a:latin typeface="+mn-lt"/>
                          <a:ea typeface="+mn-ea"/>
                          <a:cs typeface="Times New Roman" panose="02020603050405020304" pitchFamily="18" charset="0"/>
                        </a:rPr>
                        <a:t>The CPFTA is an FTA between China and Pakistan that aims to boost trade and develop bilateral ties between the two countries. Previous agreements in the economic and commercial cooperation include the Preferential Commercial Agreement (PTA) in 2003, the Early Harvest Program (EHP) in 2006, and the CPEC in 2015  (S. H. Shah et al., 2020)</a:t>
                      </a:r>
                    </a:p>
                  </a:txBody>
                  <a:tcPr>
                    <a:solidFill>
                      <a:srgbClr val="002060"/>
                    </a:solidFill>
                  </a:tcPr>
                </a:tc>
                <a:extLst>
                  <a:ext uri="{0D108BD9-81ED-4DB2-BD59-A6C34878D82A}">
                    <a16:rowId xmlns:a16="http://schemas.microsoft.com/office/drawing/2014/main" val="1150916086"/>
                  </a:ext>
                </a:extLst>
              </a:tr>
              <a:tr h="4150330">
                <a:tc>
                  <a:txBody>
                    <a:bodyPr/>
                    <a:lstStyle/>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750" kern="1200" dirty="0">
                          <a:solidFill>
                            <a:schemeClr val="dk1"/>
                          </a:solidFill>
                          <a:effectLst/>
                          <a:latin typeface="+mn-lt"/>
                          <a:ea typeface="+mn-ea"/>
                          <a:cs typeface="+mn-cs"/>
                        </a:rPr>
                        <a:t>The 1</a:t>
                      </a:r>
                      <a:r>
                        <a:rPr lang="en-US" sz="1750" kern="1200" baseline="30000" dirty="0">
                          <a:solidFill>
                            <a:schemeClr val="dk1"/>
                          </a:solidFill>
                          <a:effectLst/>
                          <a:latin typeface="+mn-lt"/>
                          <a:ea typeface="+mn-ea"/>
                          <a:cs typeface="+mn-cs"/>
                        </a:rPr>
                        <a:t>st</a:t>
                      </a:r>
                      <a:r>
                        <a:rPr lang="en-US" sz="1750" kern="1200" dirty="0">
                          <a:solidFill>
                            <a:schemeClr val="dk1"/>
                          </a:solidFill>
                          <a:effectLst/>
                          <a:latin typeface="+mn-lt"/>
                          <a:ea typeface="+mn-ea"/>
                          <a:cs typeface="+mn-cs"/>
                        </a:rPr>
                        <a:t> phase of the CPFTA ended in Dec 2012, while the 2</a:t>
                      </a:r>
                      <a:r>
                        <a:rPr lang="en-US" sz="1750" kern="1200" baseline="30000" dirty="0">
                          <a:solidFill>
                            <a:schemeClr val="dk1"/>
                          </a:solidFill>
                          <a:effectLst/>
                          <a:latin typeface="+mn-lt"/>
                          <a:ea typeface="+mn-ea"/>
                          <a:cs typeface="+mn-cs"/>
                        </a:rPr>
                        <a:t>nd</a:t>
                      </a:r>
                      <a:r>
                        <a:rPr lang="en-US" sz="1750" kern="1200" dirty="0">
                          <a:solidFill>
                            <a:schemeClr val="dk1"/>
                          </a:solidFill>
                          <a:effectLst/>
                          <a:latin typeface="+mn-lt"/>
                          <a:ea typeface="+mn-ea"/>
                          <a:cs typeface="+mn-cs"/>
                        </a:rPr>
                        <a:t> phase was signed in April 2019 and took effect on Jan 1, 2020, in 2024, the current phase should be completed, the CPFTA’s 2</a:t>
                      </a:r>
                      <a:r>
                        <a:rPr lang="en-US" sz="1750" kern="1200" baseline="30000" dirty="0">
                          <a:solidFill>
                            <a:schemeClr val="dk1"/>
                          </a:solidFill>
                          <a:effectLst/>
                          <a:latin typeface="+mn-lt"/>
                          <a:ea typeface="+mn-ea"/>
                          <a:cs typeface="+mn-cs"/>
                        </a:rPr>
                        <a:t>nd</a:t>
                      </a:r>
                      <a:r>
                        <a:rPr lang="en-US" sz="1750" kern="1200" dirty="0">
                          <a:solidFill>
                            <a:schemeClr val="dk1"/>
                          </a:solidFill>
                          <a:effectLst/>
                          <a:latin typeface="+mn-lt"/>
                          <a:ea typeface="+mn-ea"/>
                          <a:cs typeface="+mn-cs"/>
                        </a:rPr>
                        <a:t> phase intends to settle these difficulties, enhance the trading relationship between the two countries, and liberalize trade even more, China and Pakistan intend to raise bilateral trade to $15–20 billion by the conclusion of the third phase and eliminate tariffs on 75% of product lines. (Khan et al., 2019)</a:t>
                      </a: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n-US" sz="1750" kern="1200" dirty="0">
                        <a:solidFill>
                          <a:schemeClr val="dk1"/>
                        </a:solidFill>
                        <a:effectLst/>
                        <a:latin typeface="+mn-lt"/>
                        <a:ea typeface="+mn-ea"/>
                        <a:cs typeface="+mn-cs"/>
                      </a:endParaRP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750" kern="1200" dirty="0">
                          <a:solidFill>
                            <a:schemeClr val="dk1"/>
                          </a:solidFill>
                          <a:effectLst/>
                          <a:latin typeface="+mn-lt"/>
                          <a:ea typeface="+mn-ea"/>
                          <a:cs typeface="+mn-cs"/>
                        </a:rPr>
                        <a:t>During negotiations Fresh principles were agreed by both the sides to address the concerns raised in result of CPFTA 2006 (Hamid Mukhtar, 2019)</a:t>
                      </a: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n-US" sz="1750" kern="1200" dirty="0">
                        <a:solidFill>
                          <a:schemeClr val="dk1"/>
                        </a:solidFill>
                        <a:effectLst/>
                        <a:latin typeface="+mn-lt"/>
                        <a:ea typeface="+mn-ea"/>
                        <a:cs typeface="+mn-cs"/>
                      </a:endParaRP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750" kern="1200" dirty="0">
                          <a:solidFill>
                            <a:schemeClr val="dk1"/>
                          </a:solidFill>
                          <a:effectLst/>
                          <a:latin typeface="+mn-lt"/>
                          <a:ea typeface="+mn-ea"/>
                          <a:cs typeface="+mn-cs"/>
                        </a:rPr>
                        <a:t>CPFTA improves both nations' market access. China has dropped tariffs on 44 percent more product categories in the second phase than it did in the first (Zahid et al., 2021)</a:t>
                      </a: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n-US" sz="1750" kern="1200" dirty="0">
                        <a:solidFill>
                          <a:schemeClr val="dk1"/>
                        </a:solidFill>
                        <a:effectLst/>
                        <a:latin typeface="+mn-lt"/>
                        <a:ea typeface="+mn-ea"/>
                        <a:cs typeface="+mn-cs"/>
                      </a:endParaRP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750" kern="1200" dirty="0">
                          <a:solidFill>
                            <a:schemeClr val="dk1"/>
                          </a:solidFill>
                          <a:effectLst/>
                          <a:latin typeface="+mn-lt"/>
                          <a:ea typeface="+mn-ea"/>
                          <a:cs typeface="+mn-cs"/>
                        </a:rPr>
                        <a:t>China promptly removed duties on 313 product categories from Pakistan, notably frozen meat, textiles and other animal products, ready-to-eat meals, plastics, footwear, chemicals, items, leather, seafood, oilseeds, engineering items and auto components are all examples. Pakistan has given China quick access to its market for machinery, intermediate goods, and raw resources. (Aslam, 2020)</a:t>
                      </a: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n-US" sz="1750" kern="1200" dirty="0">
                        <a:solidFill>
                          <a:schemeClr val="dk1"/>
                        </a:solidFill>
                        <a:effectLst/>
                        <a:latin typeface="+mn-lt"/>
                        <a:ea typeface="+mn-ea"/>
                        <a:cs typeface="+mn-cs"/>
                      </a:endParaRPr>
                    </a:p>
                  </a:txBody>
                  <a:tcPr>
                    <a:solidFill>
                      <a:srgbClr val="CFD5EA"/>
                    </a:solidFill>
                  </a:tcPr>
                </a:tc>
                <a:extLst>
                  <a:ext uri="{0D108BD9-81ED-4DB2-BD59-A6C34878D82A}">
                    <a16:rowId xmlns:a16="http://schemas.microsoft.com/office/drawing/2014/main" val="631110916"/>
                  </a:ext>
                </a:extLst>
              </a:tr>
            </a:tbl>
          </a:graphicData>
        </a:graphic>
      </p:graphicFrame>
      <p:sp>
        <p:nvSpPr>
          <p:cNvPr id="6" name="Rectangle 5">
            <a:extLst>
              <a:ext uri="{FF2B5EF4-FFF2-40B4-BE49-F238E27FC236}">
                <a16:creationId xmlns:a16="http://schemas.microsoft.com/office/drawing/2014/main" id="{79712AB1-46AA-A89E-1D17-DD01DBD50AE3}"/>
              </a:ext>
            </a:extLst>
          </p:cNvPr>
          <p:cNvSpPr/>
          <p:nvPr/>
        </p:nvSpPr>
        <p:spPr>
          <a:xfrm>
            <a:off x="1" y="6662057"/>
            <a:ext cx="6095999" cy="195943"/>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a:p>
        </p:txBody>
      </p:sp>
      <p:sp>
        <p:nvSpPr>
          <p:cNvPr id="7" name="Rectangle 6">
            <a:extLst>
              <a:ext uri="{FF2B5EF4-FFF2-40B4-BE49-F238E27FC236}">
                <a16:creationId xmlns:a16="http://schemas.microsoft.com/office/drawing/2014/main" id="{466C34C6-23C1-CECA-0634-640740ED33B4}"/>
              </a:ext>
            </a:extLst>
          </p:cNvPr>
          <p:cNvSpPr/>
          <p:nvPr/>
        </p:nvSpPr>
        <p:spPr>
          <a:xfrm>
            <a:off x="6096001" y="6665166"/>
            <a:ext cx="6095999" cy="19594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a:p>
        </p:txBody>
      </p:sp>
    </p:spTree>
    <p:extLst>
      <p:ext uri="{BB962C8B-B14F-4D97-AF65-F5344CB8AC3E}">
        <p14:creationId xmlns:p14="http://schemas.microsoft.com/office/powerpoint/2010/main" val="368919199"/>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0E2A98D-E38B-6249-14B7-FDC6B1D9B109}"/>
              </a:ext>
            </a:extLst>
          </p:cNvPr>
          <p:cNvSpPr txBox="1">
            <a:spLocks/>
          </p:cNvSpPr>
          <p:nvPr/>
        </p:nvSpPr>
        <p:spPr bwMode="auto">
          <a:xfrm>
            <a:off x="0" y="23813"/>
            <a:ext cx="12192000" cy="873125"/>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6000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eaLnBrk="1" hangingPunct="1">
              <a:lnSpc>
                <a:spcPct val="100000"/>
              </a:lnSpc>
            </a:pPr>
            <a:r>
              <a:rPr lang="en-US" altLang="en-US" sz="2600" b="1" dirty="0">
                <a:solidFill>
                  <a:schemeClr val="bg1"/>
                </a:solidFill>
                <a:latin typeface="Arial" panose="020B0604020202020204" pitchFamily="34" charset="0"/>
                <a:cs typeface="Arial" panose="020B0604020202020204" pitchFamily="34" charset="0"/>
              </a:rPr>
              <a:t>Literature Review: </a:t>
            </a:r>
            <a:r>
              <a:rPr lang="en-US" sz="2600" b="1" dirty="0">
                <a:solidFill>
                  <a:schemeClr val="bg1"/>
                </a:solidFill>
                <a:latin typeface="Arial" panose="020B0604020202020204" pitchFamily="34" charset="0"/>
                <a:cs typeface="Arial" panose="020B0604020202020204" pitchFamily="34" charset="0"/>
              </a:rPr>
              <a:t>China-Pakistan Economic Corridor (CPEC) and CPFTA</a:t>
            </a:r>
            <a:endParaRPr lang="en-US" altLang="en-US" sz="2600" b="1" dirty="0">
              <a:solidFill>
                <a:schemeClr val="bg1"/>
              </a:solidFill>
              <a:latin typeface="Arial" panose="020B0604020202020204" pitchFamily="34" charset="0"/>
              <a:cs typeface="Arial" panose="020B0604020202020204" pitchFamily="34" charset="0"/>
            </a:endParaRPr>
          </a:p>
        </p:txBody>
      </p:sp>
      <p:cxnSp>
        <p:nvCxnSpPr>
          <p:cNvPr id="4" name="Straight Connector 3">
            <a:extLst>
              <a:ext uri="{FF2B5EF4-FFF2-40B4-BE49-F238E27FC236}">
                <a16:creationId xmlns:a16="http://schemas.microsoft.com/office/drawing/2014/main" id="{F34A92B9-0694-59A2-FAD6-F172F31A4BC0}"/>
              </a:ext>
            </a:extLst>
          </p:cNvPr>
          <p:cNvCxnSpPr/>
          <p:nvPr/>
        </p:nvCxnSpPr>
        <p:spPr>
          <a:xfrm>
            <a:off x="0" y="958850"/>
            <a:ext cx="12192000" cy="0"/>
          </a:xfrm>
          <a:prstGeom prst="line">
            <a:avLst/>
          </a:prstGeom>
          <a:ln w="1270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4DB14BF4-E2D0-D23A-E9A4-B06A7CEFF50A}"/>
              </a:ext>
            </a:extLst>
          </p:cNvPr>
          <p:cNvGraphicFramePr>
            <a:graphicFrameLocks noGrp="1"/>
          </p:cNvGraphicFramePr>
          <p:nvPr>
            <p:ph idx="1"/>
            <p:extLst>
              <p:ext uri="{D42A27DB-BD31-4B8C-83A1-F6EECF244321}">
                <p14:modId xmlns:p14="http://schemas.microsoft.com/office/powerpoint/2010/main" val="1494002679"/>
              </p:ext>
            </p:extLst>
          </p:nvPr>
        </p:nvGraphicFramePr>
        <p:xfrm>
          <a:off x="457200" y="1528991"/>
          <a:ext cx="11277600" cy="3397572"/>
        </p:xfrm>
        <a:graphic>
          <a:graphicData uri="http://schemas.openxmlformats.org/drawingml/2006/table">
            <a:tbl>
              <a:tblPr firstRow="1" bandRow="1">
                <a:tableStyleId>{5C22544A-7EE6-4342-B048-85BDC9FD1C3A}</a:tableStyleId>
              </a:tblPr>
              <a:tblGrid>
                <a:gridCol w="11277600">
                  <a:extLst>
                    <a:ext uri="{9D8B030D-6E8A-4147-A177-3AD203B41FA5}">
                      <a16:colId xmlns:a16="http://schemas.microsoft.com/office/drawing/2014/main" val="1859763820"/>
                    </a:ext>
                  </a:extLst>
                </a:gridCol>
              </a:tblGrid>
              <a:tr h="3397572">
                <a:tc>
                  <a:txBody>
                    <a:bodyPr/>
                    <a:lstStyle/>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n-US" sz="1750" b="0" kern="1200" dirty="0">
                        <a:solidFill>
                          <a:schemeClr val="dk1"/>
                        </a:solidFill>
                        <a:effectLst/>
                        <a:latin typeface="+mn-lt"/>
                        <a:ea typeface="+mn-ea"/>
                        <a:cs typeface="+mn-cs"/>
                      </a:endParaRP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750" b="0" kern="1200" dirty="0">
                          <a:solidFill>
                            <a:schemeClr val="dk1"/>
                          </a:solidFill>
                          <a:effectLst/>
                          <a:latin typeface="+mn-lt"/>
                          <a:ea typeface="+mn-ea"/>
                          <a:cs typeface="+mn-cs"/>
                        </a:rPr>
                        <a:t>The CPFTA's first phase featured safeguard mechanisms, but the second phase revised them to make them more accessible so that local firms in both nations could be protected. (Abdul Kamal et al., 2021)</a:t>
                      </a: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n-US" sz="1750" b="0" kern="1200" dirty="0">
                        <a:solidFill>
                          <a:schemeClr val="dk1"/>
                        </a:solidFill>
                        <a:effectLst/>
                        <a:latin typeface="+mn-lt"/>
                        <a:ea typeface="+mn-ea"/>
                        <a:cs typeface="+mn-cs"/>
                      </a:endParaRP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750" b="0" kern="1200" dirty="0">
                          <a:solidFill>
                            <a:schemeClr val="dk1"/>
                          </a:solidFill>
                          <a:effectLst/>
                          <a:latin typeface="+mn-lt"/>
                          <a:ea typeface="+mn-ea"/>
                          <a:cs typeface="+mn-cs"/>
                        </a:rPr>
                        <a:t>It has gained broad support from business organizations and domestic industry in Pakistan, as it includes safeguard procedures to protect local industry in both China and Pakistan. Phase two has also been praised by Pakistani business associations as a substantial improvement in Pakistan's commercial access to China. (Zahid et al., 2021)</a:t>
                      </a: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n-US" sz="1750" b="0" kern="1200" dirty="0">
                        <a:solidFill>
                          <a:schemeClr val="dk1"/>
                        </a:solidFill>
                        <a:effectLst/>
                        <a:latin typeface="+mn-lt"/>
                        <a:ea typeface="+mn-ea"/>
                        <a:cs typeface="+mn-cs"/>
                      </a:endParaRP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750" b="0" kern="1200" dirty="0">
                          <a:solidFill>
                            <a:schemeClr val="dk1"/>
                          </a:solidFill>
                          <a:effectLst/>
                          <a:latin typeface="+mn-lt"/>
                          <a:ea typeface="+mn-ea"/>
                          <a:cs typeface="+mn-cs"/>
                        </a:rPr>
                        <a:t>Moreover, Pakistan has gained a competitive advantage over its primary export competitor, China, because it will be subject to reduced tariffs. Pakistan has a competitive advantage in 80 percent of product categories, such as machinery, mechanical appliances, plastics, steel, and iron. (S. H. Shah et al., 2020)</a:t>
                      </a:r>
                    </a:p>
                  </a:txBody>
                  <a:tcPr>
                    <a:solidFill>
                      <a:srgbClr val="CFD5EA"/>
                    </a:solidFill>
                  </a:tcPr>
                </a:tc>
                <a:extLst>
                  <a:ext uri="{0D108BD9-81ED-4DB2-BD59-A6C34878D82A}">
                    <a16:rowId xmlns:a16="http://schemas.microsoft.com/office/drawing/2014/main" val="631110916"/>
                  </a:ext>
                </a:extLst>
              </a:tr>
            </a:tbl>
          </a:graphicData>
        </a:graphic>
      </p:graphicFrame>
      <p:sp>
        <p:nvSpPr>
          <p:cNvPr id="6" name="Rectangle 5">
            <a:extLst>
              <a:ext uri="{FF2B5EF4-FFF2-40B4-BE49-F238E27FC236}">
                <a16:creationId xmlns:a16="http://schemas.microsoft.com/office/drawing/2014/main" id="{6AF40E64-10FC-373A-6E50-A78A9B852380}"/>
              </a:ext>
            </a:extLst>
          </p:cNvPr>
          <p:cNvSpPr/>
          <p:nvPr/>
        </p:nvSpPr>
        <p:spPr>
          <a:xfrm>
            <a:off x="1" y="6662057"/>
            <a:ext cx="6095999" cy="195943"/>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a:p>
        </p:txBody>
      </p:sp>
      <p:sp>
        <p:nvSpPr>
          <p:cNvPr id="7" name="Rectangle 6">
            <a:extLst>
              <a:ext uri="{FF2B5EF4-FFF2-40B4-BE49-F238E27FC236}">
                <a16:creationId xmlns:a16="http://schemas.microsoft.com/office/drawing/2014/main" id="{6BB2E2AE-A279-BE59-3311-287F522038FF}"/>
              </a:ext>
            </a:extLst>
          </p:cNvPr>
          <p:cNvSpPr/>
          <p:nvPr/>
        </p:nvSpPr>
        <p:spPr>
          <a:xfrm>
            <a:off x="6096001" y="6665166"/>
            <a:ext cx="6095999" cy="19594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a:p>
        </p:txBody>
      </p:sp>
    </p:spTree>
    <p:extLst>
      <p:ext uri="{BB962C8B-B14F-4D97-AF65-F5344CB8AC3E}">
        <p14:creationId xmlns:p14="http://schemas.microsoft.com/office/powerpoint/2010/main" val="3780976091"/>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0E2A98D-E38B-6249-14B7-FDC6B1D9B109}"/>
              </a:ext>
            </a:extLst>
          </p:cNvPr>
          <p:cNvSpPr txBox="1">
            <a:spLocks/>
          </p:cNvSpPr>
          <p:nvPr/>
        </p:nvSpPr>
        <p:spPr bwMode="auto">
          <a:xfrm>
            <a:off x="0" y="23813"/>
            <a:ext cx="12192000" cy="873125"/>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6000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eaLnBrk="1" hangingPunct="1">
              <a:lnSpc>
                <a:spcPct val="100000"/>
              </a:lnSpc>
            </a:pPr>
            <a:r>
              <a:rPr lang="en-US" altLang="en-US" sz="2800" b="1" dirty="0">
                <a:solidFill>
                  <a:schemeClr val="bg1"/>
                </a:solidFill>
                <a:latin typeface="Arial" panose="020B0604020202020204" pitchFamily="34" charset="0"/>
                <a:cs typeface="Arial" panose="020B0604020202020204" pitchFamily="34" charset="0"/>
              </a:rPr>
              <a:t>Methodology </a:t>
            </a:r>
          </a:p>
        </p:txBody>
      </p:sp>
      <p:cxnSp>
        <p:nvCxnSpPr>
          <p:cNvPr id="4" name="Straight Connector 3">
            <a:extLst>
              <a:ext uri="{FF2B5EF4-FFF2-40B4-BE49-F238E27FC236}">
                <a16:creationId xmlns:a16="http://schemas.microsoft.com/office/drawing/2014/main" id="{F34A92B9-0694-59A2-FAD6-F172F31A4BC0}"/>
              </a:ext>
            </a:extLst>
          </p:cNvPr>
          <p:cNvCxnSpPr/>
          <p:nvPr/>
        </p:nvCxnSpPr>
        <p:spPr>
          <a:xfrm>
            <a:off x="0" y="958850"/>
            <a:ext cx="12192000" cy="0"/>
          </a:xfrm>
          <a:prstGeom prst="line">
            <a:avLst/>
          </a:prstGeom>
          <a:ln w="1270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2" name="Rectangle: Rounded Corners 1">
            <a:extLst>
              <a:ext uri="{FF2B5EF4-FFF2-40B4-BE49-F238E27FC236}">
                <a16:creationId xmlns:a16="http://schemas.microsoft.com/office/drawing/2014/main" id="{89FCE503-F7D9-00DF-4E21-6BA1219F19EB}"/>
              </a:ext>
            </a:extLst>
          </p:cNvPr>
          <p:cNvSpPr/>
          <p:nvPr/>
        </p:nvSpPr>
        <p:spPr>
          <a:xfrm>
            <a:off x="578497" y="1175658"/>
            <a:ext cx="3240836" cy="36389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Wingdings" panose="05000000000000000000" pitchFamily="2" charset="2"/>
              <a:buChar char="q"/>
            </a:pPr>
            <a:r>
              <a:rPr lang="en-US" sz="1600"/>
              <a:t>The study has compared the imports and exports of Pakistan to China during and after the CPFTA 1st phase based on the annual GDP growth rate of Pakistan</a:t>
            </a:r>
          </a:p>
        </p:txBody>
      </p:sp>
      <p:sp>
        <p:nvSpPr>
          <p:cNvPr id="7" name="Rectangle: Rounded Corners 6">
            <a:extLst>
              <a:ext uri="{FF2B5EF4-FFF2-40B4-BE49-F238E27FC236}">
                <a16:creationId xmlns:a16="http://schemas.microsoft.com/office/drawing/2014/main" id="{FB5D4A14-95C7-A9EC-E0C4-87F7B54ED7A1}"/>
              </a:ext>
            </a:extLst>
          </p:cNvPr>
          <p:cNvSpPr/>
          <p:nvPr/>
        </p:nvSpPr>
        <p:spPr>
          <a:xfrm>
            <a:off x="4379167" y="2111828"/>
            <a:ext cx="3240836" cy="3638937"/>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Wingdings" panose="05000000000000000000" pitchFamily="2" charset="2"/>
              <a:buChar char="q"/>
            </a:pPr>
            <a:r>
              <a:rPr lang="en-US" sz="1600"/>
              <a:t>The data of imports and exports were taken from World Integrated Trade Solution (WITS, 2022) database while the data of GDP annual growth has been taken from World Development Indicators (WDI, 2022) database</a:t>
            </a:r>
          </a:p>
        </p:txBody>
      </p:sp>
      <p:sp>
        <p:nvSpPr>
          <p:cNvPr id="8" name="Rectangle: Rounded Corners 7">
            <a:extLst>
              <a:ext uri="{FF2B5EF4-FFF2-40B4-BE49-F238E27FC236}">
                <a16:creationId xmlns:a16="http://schemas.microsoft.com/office/drawing/2014/main" id="{46CCE5AB-6552-9487-5AE1-29BC5A91BB89}"/>
              </a:ext>
            </a:extLst>
          </p:cNvPr>
          <p:cNvSpPr/>
          <p:nvPr/>
        </p:nvSpPr>
        <p:spPr>
          <a:xfrm>
            <a:off x="8245148" y="2957802"/>
            <a:ext cx="3240836" cy="3638937"/>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Wingdings" panose="05000000000000000000" pitchFamily="2" charset="2"/>
              <a:buChar char="q"/>
            </a:pPr>
            <a:r>
              <a:rPr lang="en-US" sz="1600" dirty="0"/>
              <a:t>The study has taken two time periods separately for analyses (1) 2003 to 2012; CPFTA tenure/period and (2) 2013 to 2018 non-CPFTA tenure/period. For the graphical representation, and statistical analysis purposes, Microsoft Excel 2013 and EViews 9 have been used respectively</a:t>
            </a:r>
          </a:p>
        </p:txBody>
      </p:sp>
      <p:sp>
        <p:nvSpPr>
          <p:cNvPr id="9" name="Rectangle 8">
            <a:extLst>
              <a:ext uri="{FF2B5EF4-FFF2-40B4-BE49-F238E27FC236}">
                <a16:creationId xmlns:a16="http://schemas.microsoft.com/office/drawing/2014/main" id="{87DCAB04-032A-0C0F-1771-A426DA366E6F}"/>
              </a:ext>
            </a:extLst>
          </p:cNvPr>
          <p:cNvSpPr/>
          <p:nvPr/>
        </p:nvSpPr>
        <p:spPr>
          <a:xfrm>
            <a:off x="1" y="6662057"/>
            <a:ext cx="6095999" cy="195943"/>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a:p>
        </p:txBody>
      </p:sp>
      <p:sp>
        <p:nvSpPr>
          <p:cNvPr id="10" name="Rectangle 9">
            <a:extLst>
              <a:ext uri="{FF2B5EF4-FFF2-40B4-BE49-F238E27FC236}">
                <a16:creationId xmlns:a16="http://schemas.microsoft.com/office/drawing/2014/main" id="{ECE76958-F97E-123A-DABD-CF78D2945255}"/>
              </a:ext>
            </a:extLst>
          </p:cNvPr>
          <p:cNvSpPr/>
          <p:nvPr/>
        </p:nvSpPr>
        <p:spPr>
          <a:xfrm>
            <a:off x="6096001" y="6665166"/>
            <a:ext cx="6095999" cy="19594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a:p>
        </p:txBody>
      </p:sp>
    </p:spTree>
    <p:extLst>
      <p:ext uri="{BB962C8B-B14F-4D97-AF65-F5344CB8AC3E}">
        <p14:creationId xmlns:p14="http://schemas.microsoft.com/office/powerpoint/2010/main" val="3409791154"/>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0E2A98D-E38B-6249-14B7-FDC6B1D9B109}"/>
              </a:ext>
            </a:extLst>
          </p:cNvPr>
          <p:cNvSpPr txBox="1">
            <a:spLocks/>
          </p:cNvSpPr>
          <p:nvPr/>
        </p:nvSpPr>
        <p:spPr bwMode="auto">
          <a:xfrm>
            <a:off x="0" y="23813"/>
            <a:ext cx="12192000" cy="873125"/>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6000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eaLnBrk="1" hangingPunct="1">
              <a:lnSpc>
                <a:spcPct val="100000"/>
              </a:lnSpc>
            </a:pPr>
            <a:r>
              <a:rPr lang="en-US" altLang="en-US" sz="2800" b="1" dirty="0">
                <a:solidFill>
                  <a:schemeClr val="bg1"/>
                </a:solidFill>
                <a:latin typeface="Arial" panose="020B0604020202020204" pitchFamily="34" charset="0"/>
                <a:cs typeface="Arial" panose="020B0604020202020204" pitchFamily="34" charset="0"/>
              </a:rPr>
              <a:t>Results and Discussions </a:t>
            </a:r>
          </a:p>
        </p:txBody>
      </p:sp>
      <p:cxnSp>
        <p:nvCxnSpPr>
          <p:cNvPr id="4" name="Straight Connector 3">
            <a:extLst>
              <a:ext uri="{FF2B5EF4-FFF2-40B4-BE49-F238E27FC236}">
                <a16:creationId xmlns:a16="http://schemas.microsoft.com/office/drawing/2014/main" id="{F34A92B9-0694-59A2-FAD6-F172F31A4BC0}"/>
              </a:ext>
            </a:extLst>
          </p:cNvPr>
          <p:cNvCxnSpPr/>
          <p:nvPr/>
        </p:nvCxnSpPr>
        <p:spPr>
          <a:xfrm>
            <a:off x="0" y="958850"/>
            <a:ext cx="12192000" cy="0"/>
          </a:xfrm>
          <a:prstGeom prst="line">
            <a:avLst/>
          </a:prstGeom>
          <a:ln w="1270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CC282F85-6EE1-815D-ACC7-8FB76FAADB13}"/>
              </a:ext>
            </a:extLst>
          </p:cNvPr>
          <p:cNvSpPr txBox="1"/>
          <p:nvPr/>
        </p:nvSpPr>
        <p:spPr>
          <a:xfrm>
            <a:off x="261257" y="1130388"/>
            <a:ext cx="11569959" cy="5800691"/>
          </a:xfrm>
          <a:prstGeom prst="rect">
            <a:avLst/>
          </a:prstGeom>
          <a:noFill/>
        </p:spPr>
        <p:txBody>
          <a:bodyPr wrap="square">
            <a:spAutoFit/>
          </a:bodyPr>
          <a:lstStyle/>
          <a:p>
            <a:pPr marL="342900" indent="-342900" algn="just">
              <a:lnSpc>
                <a:spcPct val="115000"/>
              </a:lnSpc>
              <a:buFont typeface="Wingdings" panose="05000000000000000000" pitchFamily="2" charset="2"/>
              <a:buChar char="q"/>
            </a:pPr>
            <a:r>
              <a:rPr lang="en-US" sz="1800" dirty="0">
                <a:solidFill>
                  <a:srgbClr val="000000"/>
                </a:solidFill>
                <a:effectLst/>
                <a:latin typeface="+mn-lt"/>
                <a:ea typeface="Calibri" panose="020F0502020204030204" pitchFamily="34" charset="0"/>
              </a:rPr>
              <a:t>Based on the statistical inferential results of regression analysis, the following results have been estimated</a:t>
            </a:r>
          </a:p>
          <a:p>
            <a:pPr marL="342900" indent="-342900" algn="just">
              <a:lnSpc>
                <a:spcPct val="115000"/>
              </a:lnSpc>
              <a:buFont typeface="Wingdings" panose="05000000000000000000" pitchFamily="2" charset="2"/>
              <a:buChar char="q"/>
            </a:pPr>
            <a:endParaRPr lang="en-US" dirty="0">
              <a:solidFill>
                <a:srgbClr val="000000"/>
              </a:solidFill>
              <a:latin typeface="+mn-lt"/>
              <a:ea typeface="Calibri" panose="020F0502020204030204" pitchFamily="34" charset="0"/>
            </a:endParaRPr>
          </a:p>
          <a:p>
            <a:pPr marL="342900" indent="-342900" algn="just">
              <a:lnSpc>
                <a:spcPct val="115000"/>
              </a:lnSpc>
              <a:buFont typeface="Wingdings" panose="05000000000000000000" pitchFamily="2" charset="2"/>
              <a:buChar char="q"/>
            </a:pPr>
            <a:endParaRPr lang="en-US" sz="1800" dirty="0">
              <a:solidFill>
                <a:srgbClr val="000000"/>
              </a:solidFill>
              <a:effectLst/>
              <a:latin typeface="+mn-lt"/>
              <a:ea typeface="Calibri" panose="020F0502020204030204" pitchFamily="34" charset="0"/>
            </a:endParaRPr>
          </a:p>
          <a:p>
            <a:pPr marL="342900" indent="-342900" algn="just">
              <a:lnSpc>
                <a:spcPct val="115000"/>
              </a:lnSpc>
              <a:buFont typeface="Wingdings" panose="05000000000000000000" pitchFamily="2" charset="2"/>
              <a:buChar char="q"/>
            </a:pPr>
            <a:endParaRPr lang="en-US" dirty="0">
              <a:solidFill>
                <a:srgbClr val="000000"/>
              </a:solidFill>
              <a:latin typeface="+mn-lt"/>
              <a:ea typeface="Calibri" panose="020F0502020204030204" pitchFamily="34" charset="0"/>
            </a:endParaRPr>
          </a:p>
          <a:p>
            <a:pPr marL="342900" indent="-342900" algn="just">
              <a:lnSpc>
                <a:spcPct val="115000"/>
              </a:lnSpc>
              <a:buFont typeface="Wingdings" panose="05000000000000000000" pitchFamily="2" charset="2"/>
              <a:buChar char="q"/>
            </a:pPr>
            <a:endParaRPr lang="en-US" sz="1800" dirty="0">
              <a:solidFill>
                <a:srgbClr val="000000"/>
              </a:solidFill>
              <a:effectLst/>
              <a:latin typeface="+mn-lt"/>
              <a:ea typeface="Calibri" panose="020F0502020204030204" pitchFamily="34" charset="0"/>
            </a:endParaRPr>
          </a:p>
          <a:p>
            <a:pPr marL="342900" indent="-342900" algn="just">
              <a:lnSpc>
                <a:spcPct val="115000"/>
              </a:lnSpc>
              <a:buFont typeface="Wingdings" panose="05000000000000000000" pitchFamily="2" charset="2"/>
              <a:buChar char="q"/>
            </a:pPr>
            <a:endParaRPr lang="en-US" dirty="0">
              <a:solidFill>
                <a:srgbClr val="000000"/>
              </a:solidFill>
              <a:latin typeface="+mn-lt"/>
              <a:ea typeface="Calibri" panose="020F0502020204030204" pitchFamily="34" charset="0"/>
            </a:endParaRPr>
          </a:p>
          <a:p>
            <a:pPr marL="342900" indent="-342900" algn="just">
              <a:lnSpc>
                <a:spcPct val="115000"/>
              </a:lnSpc>
              <a:buFont typeface="Wingdings" panose="05000000000000000000" pitchFamily="2" charset="2"/>
              <a:buChar char="q"/>
            </a:pPr>
            <a:endParaRPr lang="en-US" sz="1800" dirty="0">
              <a:solidFill>
                <a:srgbClr val="000000"/>
              </a:solidFill>
              <a:effectLst/>
              <a:latin typeface="+mn-lt"/>
              <a:ea typeface="Calibri" panose="020F0502020204030204" pitchFamily="34" charset="0"/>
            </a:endParaRPr>
          </a:p>
          <a:p>
            <a:pPr marL="342900" indent="-342900" algn="just">
              <a:lnSpc>
                <a:spcPct val="115000"/>
              </a:lnSpc>
              <a:buFont typeface="Wingdings" panose="05000000000000000000" pitchFamily="2" charset="2"/>
              <a:buChar char="q"/>
            </a:pPr>
            <a:endParaRPr lang="en-US" dirty="0">
              <a:solidFill>
                <a:srgbClr val="000000"/>
              </a:solidFill>
              <a:latin typeface="+mn-lt"/>
              <a:ea typeface="Calibri" panose="020F0502020204030204" pitchFamily="34" charset="0"/>
            </a:endParaRPr>
          </a:p>
          <a:p>
            <a:pPr marL="342900" indent="-342900" algn="just">
              <a:lnSpc>
                <a:spcPct val="115000"/>
              </a:lnSpc>
              <a:buFont typeface="Wingdings" panose="05000000000000000000" pitchFamily="2" charset="2"/>
              <a:buChar char="q"/>
            </a:pPr>
            <a:endParaRPr lang="en-US" sz="1800" dirty="0">
              <a:solidFill>
                <a:srgbClr val="000000"/>
              </a:solidFill>
              <a:effectLst/>
              <a:latin typeface="+mn-lt"/>
              <a:ea typeface="Calibri" panose="020F0502020204030204" pitchFamily="34" charset="0"/>
            </a:endParaRPr>
          </a:p>
          <a:p>
            <a:pPr marL="342900" indent="-342900" algn="just">
              <a:lnSpc>
                <a:spcPct val="115000"/>
              </a:lnSpc>
              <a:buFont typeface="Wingdings" panose="05000000000000000000" pitchFamily="2" charset="2"/>
              <a:buChar char="q"/>
            </a:pPr>
            <a:endParaRPr lang="en-US" dirty="0">
              <a:solidFill>
                <a:srgbClr val="000000"/>
              </a:solidFill>
              <a:latin typeface="+mn-lt"/>
              <a:ea typeface="Calibri" panose="020F0502020204030204" pitchFamily="34" charset="0"/>
            </a:endParaRPr>
          </a:p>
          <a:p>
            <a:pPr marL="342900" indent="-342900" algn="just">
              <a:lnSpc>
                <a:spcPct val="115000"/>
              </a:lnSpc>
              <a:buFont typeface="Wingdings" panose="05000000000000000000" pitchFamily="2" charset="2"/>
              <a:buChar char="q"/>
            </a:pPr>
            <a:endParaRPr lang="en-US" sz="1800" dirty="0">
              <a:solidFill>
                <a:srgbClr val="000000"/>
              </a:solidFill>
              <a:effectLst/>
              <a:latin typeface="+mn-lt"/>
              <a:ea typeface="Calibri" panose="020F0502020204030204" pitchFamily="34" charset="0"/>
            </a:endParaRPr>
          </a:p>
          <a:p>
            <a:pPr marL="342900" indent="-342900" algn="just">
              <a:lnSpc>
                <a:spcPct val="115000"/>
              </a:lnSpc>
              <a:buFont typeface="Wingdings" panose="05000000000000000000" pitchFamily="2" charset="2"/>
              <a:buChar char="q"/>
            </a:pPr>
            <a:endParaRPr lang="en-US" sz="600" dirty="0">
              <a:solidFill>
                <a:srgbClr val="000000"/>
              </a:solidFill>
              <a:latin typeface="+mn-lt"/>
              <a:ea typeface="Calibri" panose="020F0502020204030204" pitchFamily="34" charset="0"/>
            </a:endParaRPr>
          </a:p>
          <a:p>
            <a:pPr marL="342900" indent="-342900" algn="just">
              <a:lnSpc>
                <a:spcPct val="115000"/>
              </a:lnSpc>
              <a:buFont typeface="Wingdings" panose="05000000000000000000" pitchFamily="2" charset="2"/>
              <a:buChar char="q"/>
            </a:pPr>
            <a:r>
              <a:rPr lang="en-US" sz="1800" dirty="0">
                <a:solidFill>
                  <a:srgbClr val="000000"/>
                </a:solidFill>
                <a:effectLst/>
                <a:latin typeface="+mn-lt"/>
                <a:ea typeface="Calibri" panose="020F0502020204030204" pitchFamily="34" charset="0"/>
              </a:rPr>
              <a:t>Above table clearly showed that Pakistan’s exports and imports to China did not affect Pakistan’s economic growth during the CPFTA 1</a:t>
            </a:r>
            <a:r>
              <a:rPr lang="en-US" sz="1800" baseline="30000" dirty="0">
                <a:solidFill>
                  <a:srgbClr val="000000"/>
                </a:solidFill>
                <a:effectLst/>
                <a:latin typeface="+mn-lt"/>
                <a:ea typeface="Calibri" panose="020F0502020204030204" pitchFamily="34" charset="0"/>
              </a:rPr>
              <a:t>st</a:t>
            </a:r>
            <a:r>
              <a:rPr lang="en-US" sz="1800" dirty="0">
                <a:solidFill>
                  <a:srgbClr val="000000"/>
                </a:solidFill>
                <a:effectLst/>
                <a:latin typeface="+mn-lt"/>
                <a:ea typeface="Calibri" panose="020F0502020204030204" pitchFamily="34" charset="0"/>
              </a:rPr>
              <a:t> phase tenure (between 2003 and 2012); however, Pakistan’s exports to China has negatively affected the Pakistan’s economic growth in the non-CPFTA tenure</a:t>
            </a:r>
          </a:p>
          <a:p>
            <a:pPr marL="342900" indent="-342900" algn="just">
              <a:lnSpc>
                <a:spcPct val="115000"/>
              </a:lnSpc>
              <a:buFont typeface="Wingdings" panose="05000000000000000000" pitchFamily="2" charset="2"/>
              <a:buChar char="q"/>
            </a:pPr>
            <a:r>
              <a:rPr lang="en-US" sz="1800" dirty="0">
                <a:solidFill>
                  <a:srgbClr val="000000"/>
                </a:solidFill>
                <a:effectLst/>
                <a:latin typeface="+mn-lt"/>
                <a:ea typeface="Calibri" panose="020F0502020204030204" pitchFamily="34" charset="0"/>
              </a:rPr>
              <a:t>In a nutshell, it has been manifested from the data that CPFTA have not been proven effective for trade-growth relationship of Pakistan. Furthermore, Pakistan’s imports from China have also not supported Pakistan’s economy in anyway</a:t>
            </a:r>
          </a:p>
        </p:txBody>
      </p:sp>
      <p:graphicFrame>
        <p:nvGraphicFramePr>
          <p:cNvPr id="2" name="Table 1">
            <a:extLst>
              <a:ext uri="{FF2B5EF4-FFF2-40B4-BE49-F238E27FC236}">
                <a16:creationId xmlns:a16="http://schemas.microsoft.com/office/drawing/2014/main" id="{366DD4B1-19EF-C9AA-8782-A3179017490C}"/>
              </a:ext>
            </a:extLst>
          </p:cNvPr>
          <p:cNvGraphicFramePr>
            <a:graphicFrameLocks noGrp="1"/>
          </p:cNvGraphicFramePr>
          <p:nvPr>
            <p:extLst>
              <p:ext uri="{D42A27DB-BD31-4B8C-83A1-F6EECF244321}">
                <p14:modId xmlns:p14="http://schemas.microsoft.com/office/powerpoint/2010/main" val="3575224313"/>
              </p:ext>
            </p:extLst>
          </p:nvPr>
        </p:nvGraphicFramePr>
        <p:xfrm>
          <a:off x="1511559" y="1622576"/>
          <a:ext cx="8901403" cy="2926080"/>
        </p:xfrm>
        <a:graphic>
          <a:graphicData uri="http://schemas.openxmlformats.org/drawingml/2006/table">
            <a:tbl>
              <a:tblPr firstRow="1" firstCol="1" bandRow="1">
                <a:tableStyleId>{5C22544A-7EE6-4342-B048-85BDC9FD1C3A}</a:tableStyleId>
              </a:tblPr>
              <a:tblGrid>
                <a:gridCol w="2637144">
                  <a:extLst>
                    <a:ext uri="{9D8B030D-6E8A-4147-A177-3AD203B41FA5}">
                      <a16:colId xmlns:a16="http://schemas.microsoft.com/office/drawing/2014/main" val="2001778837"/>
                    </a:ext>
                  </a:extLst>
                </a:gridCol>
                <a:gridCol w="1008686">
                  <a:extLst>
                    <a:ext uri="{9D8B030D-6E8A-4147-A177-3AD203B41FA5}">
                      <a16:colId xmlns:a16="http://schemas.microsoft.com/office/drawing/2014/main" val="3635290213"/>
                    </a:ext>
                  </a:extLst>
                </a:gridCol>
                <a:gridCol w="1008686">
                  <a:extLst>
                    <a:ext uri="{9D8B030D-6E8A-4147-A177-3AD203B41FA5}">
                      <a16:colId xmlns:a16="http://schemas.microsoft.com/office/drawing/2014/main" val="3048030364"/>
                    </a:ext>
                  </a:extLst>
                </a:gridCol>
                <a:gridCol w="1183389">
                  <a:extLst>
                    <a:ext uri="{9D8B030D-6E8A-4147-A177-3AD203B41FA5}">
                      <a16:colId xmlns:a16="http://schemas.microsoft.com/office/drawing/2014/main" val="3188689141"/>
                    </a:ext>
                  </a:extLst>
                </a:gridCol>
                <a:gridCol w="1183389">
                  <a:extLst>
                    <a:ext uri="{9D8B030D-6E8A-4147-A177-3AD203B41FA5}">
                      <a16:colId xmlns:a16="http://schemas.microsoft.com/office/drawing/2014/main" val="3006394778"/>
                    </a:ext>
                  </a:extLst>
                </a:gridCol>
                <a:gridCol w="1008686">
                  <a:extLst>
                    <a:ext uri="{9D8B030D-6E8A-4147-A177-3AD203B41FA5}">
                      <a16:colId xmlns:a16="http://schemas.microsoft.com/office/drawing/2014/main" val="3387213775"/>
                    </a:ext>
                  </a:extLst>
                </a:gridCol>
                <a:gridCol w="871423">
                  <a:extLst>
                    <a:ext uri="{9D8B030D-6E8A-4147-A177-3AD203B41FA5}">
                      <a16:colId xmlns:a16="http://schemas.microsoft.com/office/drawing/2014/main" val="1971161366"/>
                    </a:ext>
                  </a:extLst>
                </a:gridCol>
              </a:tblGrid>
              <a:tr h="243840">
                <a:tc gridSpan="7">
                  <a:txBody>
                    <a:bodyPr/>
                    <a:lstStyle/>
                    <a:p>
                      <a:pPr algn="ctr">
                        <a:lnSpc>
                          <a:spcPct val="115000"/>
                        </a:lnSpc>
                      </a:pPr>
                      <a:r>
                        <a:rPr lang="en-US" sz="1200" dirty="0">
                          <a:effectLst/>
                        </a:rPr>
                        <a:t>Table</a:t>
                      </a:r>
                      <a:endParaRPr lang="en-PK"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PK"/>
                    </a:p>
                  </a:txBody>
                  <a:tcPr/>
                </a:tc>
                <a:tc hMerge="1">
                  <a:txBody>
                    <a:bodyPr/>
                    <a:lstStyle/>
                    <a:p>
                      <a:endParaRPr lang="en-PK"/>
                    </a:p>
                  </a:txBody>
                  <a:tcPr/>
                </a:tc>
                <a:tc hMerge="1">
                  <a:txBody>
                    <a:bodyPr/>
                    <a:lstStyle/>
                    <a:p>
                      <a:endParaRPr lang="en-PK"/>
                    </a:p>
                  </a:txBody>
                  <a:tcPr/>
                </a:tc>
                <a:tc hMerge="1">
                  <a:txBody>
                    <a:bodyPr/>
                    <a:lstStyle/>
                    <a:p>
                      <a:endParaRPr lang="en-PK"/>
                    </a:p>
                  </a:txBody>
                  <a:tcPr/>
                </a:tc>
                <a:tc hMerge="1">
                  <a:txBody>
                    <a:bodyPr/>
                    <a:lstStyle/>
                    <a:p>
                      <a:endParaRPr lang="en-PK"/>
                    </a:p>
                  </a:txBody>
                  <a:tcPr/>
                </a:tc>
                <a:tc hMerge="1">
                  <a:txBody>
                    <a:bodyPr/>
                    <a:lstStyle/>
                    <a:p>
                      <a:endParaRPr lang="en-PK"/>
                    </a:p>
                  </a:txBody>
                  <a:tcPr/>
                </a:tc>
                <a:extLst>
                  <a:ext uri="{0D108BD9-81ED-4DB2-BD59-A6C34878D82A}">
                    <a16:rowId xmlns:a16="http://schemas.microsoft.com/office/drawing/2014/main" val="775974837"/>
                  </a:ext>
                </a:extLst>
              </a:tr>
              <a:tr h="243840">
                <a:tc gridSpan="7">
                  <a:txBody>
                    <a:bodyPr/>
                    <a:lstStyle/>
                    <a:p>
                      <a:pPr algn="l">
                        <a:lnSpc>
                          <a:spcPct val="115000"/>
                        </a:lnSpc>
                      </a:pPr>
                      <a:r>
                        <a:rPr lang="en-US" sz="1200">
                          <a:effectLst/>
                        </a:rPr>
                        <a:t>Regression Analysis (Economic Growth; Annual %)</a:t>
                      </a:r>
                      <a:endParaRPr lang="en-PK"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PK"/>
                    </a:p>
                  </a:txBody>
                  <a:tcPr/>
                </a:tc>
                <a:tc hMerge="1">
                  <a:txBody>
                    <a:bodyPr/>
                    <a:lstStyle/>
                    <a:p>
                      <a:endParaRPr lang="en-PK"/>
                    </a:p>
                  </a:txBody>
                  <a:tcPr/>
                </a:tc>
                <a:tc hMerge="1">
                  <a:txBody>
                    <a:bodyPr/>
                    <a:lstStyle/>
                    <a:p>
                      <a:endParaRPr lang="en-PK"/>
                    </a:p>
                  </a:txBody>
                  <a:tcPr/>
                </a:tc>
                <a:tc hMerge="1">
                  <a:txBody>
                    <a:bodyPr/>
                    <a:lstStyle/>
                    <a:p>
                      <a:endParaRPr lang="en-PK"/>
                    </a:p>
                  </a:txBody>
                  <a:tcPr/>
                </a:tc>
                <a:tc hMerge="1">
                  <a:txBody>
                    <a:bodyPr/>
                    <a:lstStyle/>
                    <a:p>
                      <a:endParaRPr lang="en-PK"/>
                    </a:p>
                  </a:txBody>
                  <a:tcPr/>
                </a:tc>
                <a:tc hMerge="1">
                  <a:txBody>
                    <a:bodyPr/>
                    <a:lstStyle/>
                    <a:p>
                      <a:endParaRPr lang="en-PK"/>
                    </a:p>
                  </a:txBody>
                  <a:tcPr/>
                </a:tc>
                <a:extLst>
                  <a:ext uri="{0D108BD9-81ED-4DB2-BD59-A6C34878D82A}">
                    <a16:rowId xmlns:a16="http://schemas.microsoft.com/office/drawing/2014/main" val="1994703112"/>
                  </a:ext>
                </a:extLst>
              </a:tr>
              <a:tr h="243840">
                <a:tc rowSpan="2">
                  <a:txBody>
                    <a:bodyPr/>
                    <a:lstStyle/>
                    <a:p>
                      <a:pPr algn="l">
                        <a:lnSpc>
                          <a:spcPct val="115000"/>
                        </a:lnSpc>
                      </a:pPr>
                      <a:r>
                        <a:rPr lang="en-US" sz="1200">
                          <a:effectLst/>
                        </a:rPr>
                        <a:t>Variable</a:t>
                      </a:r>
                      <a:endParaRPr lang="en-PK"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gridSpan="3">
                  <a:txBody>
                    <a:bodyPr/>
                    <a:lstStyle/>
                    <a:p>
                      <a:pPr algn="ctr">
                        <a:lnSpc>
                          <a:spcPct val="115000"/>
                        </a:lnSpc>
                      </a:pPr>
                      <a:r>
                        <a:rPr lang="en-US" sz="1200">
                          <a:effectLst/>
                        </a:rPr>
                        <a:t>CPFTA (2003 - 2012)</a:t>
                      </a:r>
                      <a:endParaRPr lang="en-PK"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PK"/>
                    </a:p>
                  </a:txBody>
                  <a:tcPr/>
                </a:tc>
                <a:tc hMerge="1">
                  <a:txBody>
                    <a:bodyPr/>
                    <a:lstStyle/>
                    <a:p>
                      <a:endParaRPr lang="en-PK"/>
                    </a:p>
                  </a:txBody>
                  <a:tcPr/>
                </a:tc>
                <a:tc gridSpan="3">
                  <a:txBody>
                    <a:bodyPr/>
                    <a:lstStyle/>
                    <a:p>
                      <a:pPr algn="ctr">
                        <a:lnSpc>
                          <a:spcPct val="115000"/>
                        </a:lnSpc>
                      </a:pPr>
                      <a:r>
                        <a:rPr lang="en-US" sz="1200">
                          <a:effectLst/>
                        </a:rPr>
                        <a:t>Non-CPFTA (2013 - 2018)</a:t>
                      </a:r>
                      <a:endParaRPr lang="en-PK"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PK"/>
                    </a:p>
                  </a:txBody>
                  <a:tcPr/>
                </a:tc>
                <a:tc hMerge="1">
                  <a:txBody>
                    <a:bodyPr/>
                    <a:lstStyle/>
                    <a:p>
                      <a:endParaRPr lang="en-PK"/>
                    </a:p>
                  </a:txBody>
                  <a:tcPr/>
                </a:tc>
                <a:extLst>
                  <a:ext uri="{0D108BD9-81ED-4DB2-BD59-A6C34878D82A}">
                    <a16:rowId xmlns:a16="http://schemas.microsoft.com/office/drawing/2014/main" val="2120740419"/>
                  </a:ext>
                </a:extLst>
              </a:tr>
              <a:tr h="243840">
                <a:tc vMerge="1">
                  <a:txBody>
                    <a:bodyPr/>
                    <a:lstStyle/>
                    <a:p>
                      <a:endParaRPr lang="en-PK"/>
                    </a:p>
                  </a:txBody>
                  <a:tcPr/>
                </a:tc>
                <a:tc>
                  <a:txBody>
                    <a:bodyPr/>
                    <a:lstStyle/>
                    <a:p>
                      <a:pPr algn="ctr">
                        <a:lnSpc>
                          <a:spcPct val="115000"/>
                        </a:lnSpc>
                      </a:pPr>
                      <a:r>
                        <a:rPr lang="en-US" sz="1200">
                          <a:effectLst/>
                        </a:rPr>
                        <a:t>Beta</a:t>
                      </a:r>
                      <a:endParaRPr lang="en-PK"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pPr>
                      <a:r>
                        <a:rPr lang="en-US" sz="1200">
                          <a:effectLst/>
                        </a:rPr>
                        <a:t>S. E.</a:t>
                      </a:r>
                      <a:endParaRPr lang="en-PK"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pPr>
                      <a:r>
                        <a:rPr lang="en-US" sz="1200">
                          <a:effectLst/>
                        </a:rPr>
                        <a:t>Prob.  </a:t>
                      </a:r>
                      <a:endParaRPr lang="en-PK"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pPr>
                      <a:r>
                        <a:rPr lang="en-US" sz="1200">
                          <a:effectLst/>
                        </a:rPr>
                        <a:t>Beta</a:t>
                      </a:r>
                      <a:endParaRPr lang="en-PK"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pPr>
                      <a:r>
                        <a:rPr lang="en-US" sz="1200">
                          <a:effectLst/>
                        </a:rPr>
                        <a:t>S. E.</a:t>
                      </a:r>
                      <a:endParaRPr lang="en-PK"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pPr>
                      <a:r>
                        <a:rPr lang="en-US" sz="1200">
                          <a:effectLst/>
                        </a:rPr>
                        <a:t>Prob.  </a:t>
                      </a:r>
                      <a:endParaRPr lang="en-PK"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49093104"/>
                  </a:ext>
                </a:extLst>
              </a:tr>
              <a:tr h="243840">
                <a:tc>
                  <a:txBody>
                    <a:bodyPr/>
                    <a:lstStyle/>
                    <a:p>
                      <a:pPr algn="l">
                        <a:lnSpc>
                          <a:spcPct val="115000"/>
                        </a:lnSpc>
                      </a:pPr>
                      <a:r>
                        <a:rPr lang="en-US" sz="1200">
                          <a:effectLst/>
                        </a:rPr>
                        <a:t>Constant</a:t>
                      </a:r>
                      <a:endParaRPr lang="en-PK"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pPr>
                      <a:r>
                        <a:rPr lang="en-US" sz="1200">
                          <a:effectLst/>
                        </a:rPr>
                        <a:t>7.863</a:t>
                      </a:r>
                      <a:endParaRPr lang="en-PK"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pPr>
                      <a:r>
                        <a:rPr lang="en-US" sz="1200">
                          <a:effectLst/>
                        </a:rPr>
                        <a:t>15.819</a:t>
                      </a:r>
                      <a:endParaRPr lang="en-PK"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pPr>
                      <a:r>
                        <a:rPr lang="en-US" sz="1200">
                          <a:effectLst/>
                        </a:rPr>
                        <a:t>0.640</a:t>
                      </a:r>
                      <a:endParaRPr lang="en-PK"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pPr>
                      <a:r>
                        <a:rPr lang="en-US" sz="1200">
                          <a:effectLst/>
                        </a:rPr>
                        <a:t>102.090</a:t>
                      </a:r>
                      <a:endParaRPr lang="en-PK"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pPr>
                      <a:r>
                        <a:rPr lang="en-US" sz="1200">
                          <a:effectLst/>
                        </a:rPr>
                        <a:t>18.012</a:t>
                      </a:r>
                      <a:endParaRPr lang="en-PK"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pPr>
                      <a:r>
                        <a:rPr lang="en-US" sz="1200">
                          <a:effectLst/>
                        </a:rPr>
                        <a:t>0.111</a:t>
                      </a:r>
                      <a:endParaRPr lang="en-PK"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980646959"/>
                  </a:ext>
                </a:extLst>
              </a:tr>
              <a:tr h="243840">
                <a:tc>
                  <a:txBody>
                    <a:bodyPr/>
                    <a:lstStyle/>
                    <a:p>
                      <a:pPr algn="l">
                        <a:lnSpc>
                          <a:spcPct val="115000"/>
                        </a:lnSpc>
                      </a:pPr>
                      <a:r>
                        <a:rPr lang="en-US" sz="1200">
                          <a:effectLst/>
                        </a:rPr>
                        <a:t>Log (Exports to China)</a:t>
                      </a:r>
                      <a:endParaRPr lang="en-PK"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pPr>
                      <a:r>
                        <a:rPr lang="en-US" sz="1200">
                          <a:effectLst/>
                        </a:rPr>
                        <a:t>-1.557</a:t>
                      </a:r>
                      <a:endParaRPr lang="en-PK"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pPr>
                      <a:r>
                        <a:rPr lang="en-US" sz="1200">
                          <a:effectLst/>
                        </a:rPr>
                        <a:t>3.181</a:t>
                      </a:r>
                      <a:endParaRPr lang="en-PK"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pPr>
                      <a:r>
                        <a:rPr lang="en-US" sz="1200">
                          <a:effectLst/>
                        </a:rPr>
                        <a:t>0.645</a:t>
                      </a:r>
                      <a:endParaRPr lang="en-PK"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pPr>
                      <a:r>
                        <a:rPr lang="en-US" sz="1200">
                          <a:effectLst/>
                        </a:rPr>
                        <a:t>-13.297</a:t>
                      </a:r>
                      <a:endParaRPr lang="en-PK"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pPr>
                      <a:r>
                        <a:rPr lang="en-US" sz="1200">
                          <a:effectLst/>
                        </a:rPr>
                        <a:t>1.804</a:t>
                      </a:r>
                      <a:endParaRPr lang="en-PK"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pPr>
                      <a:r>
                        <a:rPr lang="en-US" sz="1200">
                          <a:effectLst/>
                        </a:rPr>
                        <a:t>0.086</a:t>
                      </a:r>
                      <a:endParaRPr lang="en-PK"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096656858"/>
                  </a:ext>
                </a:extLst>
              </a:tr>
              <a:tr h="243840">
                <a:tc>
                  <a:txBody>
                    <a:bodyPr/>
                    <a:lstStyle/>
                    <a:p>
                      <a:pPr algn="l">
                        <a:lnSpc>
                          <a:spcPct val="115000"/>
                        </a:lnSpc>
                      </a:pPr>
                      <a:r>
                        <a:rPr lang="en-US" sz="1200">
                          <a:effectLst/>
                        </a:rPr>
                        <a:t>Log (Imports to China)</a:t>
                      </a:r>
                      <a:endParaRPr lang="en-PK"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pPr>
                      <a:r>
                        <a:rPr lang="en-US" sz="1200">
                          <a:effectLst/>
                        </a:rPr>
                        <a:t>-5.543</a:t>
                      </a:r>
                      <a:endParaRPr lang="en-PK"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pPr>
                      <a:r>
                        <a:rPr lang="en-US" sz="1200">
                          <a:effectLst/>
                        </a:rPr>
                        <a:t>5.595</a:t>
                      </a:r>
                      <a:endParaRPr lang="en-PK"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pPr>
                      <a:r>
                        <a:rPr lang="en-US" sz="1200">
                          <a:effectLst/>
                        </a:rPr>
                        <a:t>0.367</a:t>
                      </a:r>
                      <a:endParaRPr lang="en-PK"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pPr>
                      <a:r>
                        <a:rPr lang="en-US" sz="1200">
                          <a:effectLst/>
                        </a:rPr>
                        <a:t>-0.454</a:t>
                      </a:r>
                      <a:endParaRPr lang="en-PK"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pPr>
                      <a:r>
                        <a:rPr lang="en-US" sz="1200">
                          <a:effectLst/>
                        </a:rPr>
                        <a:t>0.824</a:t>
                      </a:r>
                      <a:endParaRPr lang="en-PK"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pPr>
                      <a:r>
                        <a:rPr lang="en-US" sz="1200">
                          <a:effectLst/>
                        </a:rPr>
                        <a:t>0.680</a:t>
                      </a:r>
                      <a:endParaRPr lang="en-PK"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970876952"/>
                  </a:ext>
                </a:extLst>
              </a:tr>
              <a:tr h="243840">
                <a:tc>
                  <a:txBody>
                    <a:bodyPr/>
                    <a:lstStyle/>
                    <a:p>
                      <a:pPr algn="l">
                        <a:lnSpc>
                          <a:spcPct val="115000"/>
                        </a:lnSpc>
                      </a:pPr>
                      <a:r>
                        <a:rPr lang="en-US" sz="1200">
                          <a:effectLst/>
                        </a:rPr>
                        <a:t>Consumer Price Index</a:t>
                      </a:r>
                      <a:endParaRPr lang="en-PK"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pPr>
                      <a:r>
                        <a:rPr lang="en-US" sz="1200">
                          <a:effectLst/>
                        </a:rPr>
                        <a:t>0.011</a:t>
                      </a:r>
                      <a:endParaRPr lang="en-PK"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pPr>
                      <a:r>
                        <a:rPr lang="en-US" sz="1200">
                          <a:effectLst/>
                        </a:rPr>
                        <a:t>0.208</a:t>
                      </a:r>
                      <a:endParaRPr lang="en-PK"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pPr>
                      <a:r>
                        <a:rPr lang="en-US" sz="1200">
                          <a:effectLst/>
                        </a:rPr>
                        <a:t>0.959</a:t>
                      </a:r>
                      <a:endParaRPr lang="en-PK"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pPr>
                      <a:r>
                        <a:rPr lang="en-US" sz="1200">
                          <a:effectLst/>
                        </a:rPr>
                        <a:t>0.005</a:t>
                      </a:r>
                      <a:endParaRPr lang="en-PK"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pPr>
                      <a:r>
                        <a:rPr lang="en-US" sz="1200">
                          <a:effectLst/>
                        </a:rPr>
                        <a:t>0.021</a:t>
                      </a:r>
                      <a:endParaRPr lang="en-PK"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pPr>
                      <a:r>
                        <a:rPr lang="en-US" sz="1200">
                          <a:effectLst/>
                        </a:rPr>
                        <a:t>0.837</a:t>
                      </a:r>
                      <a:endParaRPr lang="en-PK"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827544610"/>
                  </a:ext>
                </a:extLst>
              </a:tr>
              <a:tr h="243840">
                <a:tc>
                  <a:txBody>
                    <a:bodyPr/>
                    <a:lstStyle/>
                    <a:p>
                      <a:pPr algn="l">
                        <a:lnSpc>
                          <a:spcPct val="115000"/>
                        </a:lnSpc>
                      </a:pPr>
                      <a:r>
                        <a:rPr lang="en-US" sz="1200">
                          <a:effectLst/>
                        </a:rPr>
                        <a:t>Exchange Rate</a:t>
                      </a:r>
                      <a:endParaRPr lang="en-PK"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pPr>
                      <a:r>
                        <a:rPr lang="en-US" sz="1200">
                          <a:effectLst/>
                        </a:rPr>
                        <a:t>0.414</a:t>
                      </a:r>
                      <a:endParaRPr lang="en-PK"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pPr>
                      <a:r>
                        <a:rPr lang="en-US" sz="1200">
                          <a:effectLst/>
                        </a:rPr>
                        <a:t>0.292</a:t>
                      </a:r>
                      <a:endParaRPr lang="en-PK"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pPr>
                      <a:r>
                        <a:rPr lang="en-US" sz="1200">
                          <a:effectLst/>
                        </a:rPr>
                        <a:t>0.216</a:t>
                      </a:r>
                      <a:endParaRPr lang="en-PK"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pPr>
                      <a:r>
                        <a:rPr lang="en-US" sz="1200">
                          <a:effectLst/>
                        </a:rPr>
                        <a:t>-0.091</a:t>
                      </a:r>
                      <a:endParaRPr lang="en-PK"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pPr>
                      <a:r>
                        <a:rPr lang="en-US" sz="1200">
                          <a:effectLst/>
                        </a:rPr>
                        <a:t>0.011</a:t>
                      </a:r>
                      <a:endParaRPr lang="en-PK"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pPr>
                      <a:r>
                        <a:rPr lang="en-US" sz="1200">
                          <a:effectLst/>
                        </a:rPr>
                        <a:t>0.075</a:t>
                      </a:r>
                      <a:endParaRPr lang="en-PK"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77436042"/>
                  </a:ext>
                </a:extLst>
              </a:tr>
              <a:tr h="243840">
                <a:tc>
                  <a:txBody>
                    <a:bodyPr/>
                    <a:lstStyle/>
                    <a:p>
                      <a:pPr algn="l">
                        <a:lnSpc>
                          <a:spcPct val="115000"/>
                        </a:lnSpc>
                      </a:pPr>
                      <a:r>
                        <a:rPr lang="en-US" sz="1200">
                          <a:effectLst/>
                        </a:rPr>
                        <a:t>R-Square</a:t>
                      </a:r>
                      <a:endParaRPr lang="en-PK"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gridSpan="3">
                  <a:txBody>
                    <a:bodyPr/>
                    <a:lstStyle/>
                    <a:p>
                      <a:pPr algn="ctr">
                        <a:lnSpc>
                          <a:spcPct val="115000"/>
                        </a:lnSpc>
                      </a:pPr>
                      <a:r>
                        <a:rPr lang="en-US" sz="1200">
                          <a:effectLst/>
                        </a:rPr>
                        <a:t>0.848</a:t>
                      </a:r>
                      <a:endParaRPr lang="en-PK"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PK"/>
                    </a:p>
                  </a:txBody>
                  <a:tcPr/>
                </a:tc>
                <a:tc hMerge="1">
                  <a:txBody>
                    <a:bodyPr/>
                    <a:lstStyle/>
                    <a:p>
                      <a:endParaRPr lang="en-PK"/>
                    </a:p>
                  </a:txBody>
                  <a:tcPr/>
                </a:tc>
                <a:tc gridSpan="3">
                  <a:txBody>
                    <a:bodyPr/>
                    <a:lstStyle/>
                    <a:p>
                      <a:pPr algn="ctr">
                        <a:lnSpc>
                          <a:spcPct val="115000"/>
                        </a:lnSpc>
                      </a:pPr>
                      <a:r>
                        <a:rPr lang="en-US" sz="1200">
                          <a:effectLst/>
                        </a:rPr>
                        <a:t>0.999</a:t>
                      </a:r>
                      <a:endParaRPr lang="en-PK"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PK"/>
                    </a:p>
                  </a:txBody>
                  <a:tcPr/>
                </a:tc>
                <a:tc hMerge="1">
                  <a:txBody>
                    <a:bodyPr/>
                    <a:lstStyle/>
                    <a:p>
                      <a:endParaRPr lang="en-PK"/>
                    </a:p>
                  </a:txBody>
                  <a:tcPr/>
                </a:tc>
                <a:extLst>
                  <a:ext uri="{0D108BD9-81ED-4DB2-BD59-A6C34878D82A}">
                    <a16:rowId xmlns:a16="http://schemas.microsoft.com/office/drawing/2014/main" val="4062659084"/>
                  </a:ext>
                </a:extLst>
              </a:tr>
              <a:tr h="243840">
                <a:tc>
                  <a:txBody>
                    <a:bodyPr/>
                    <a:lstStyle/>
                    <a:p>
                      <a:pPr algn="l">
                        <a:lnSpc>
                          <a:spcPct val="115000"/>
                        </a:lnSpc>
                      </a:pPr>
                      <a:r>
                        <a:rPr lang="en-US" sz="1200">
                          <a:effectLst/>
                        </a:rPr>
                        <a:t>Adjusted R-Square</a:t>
                      </a:r>
                      <a:endParaRPr lang="en-PK"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gridSpan="3">
                  <a:txBody>
                    <a:bodyPr/>
                    <a:lstStyle/>
                    <a:p>
                      <a:pPr algn="ctr">
                        <a:lnSpc>
                          <a:spcPct val="115000"/>
                        </a:lnSpc>
                      </a:pPr>
                      <a:r>
                        <a:rPr lang="en-US" sz="1200">
                          <a:effectLst/>
                        </a:rPr>
                        <a:t>0.726</a:t>
                      </a:r>
                      <a:endParaRPr lang="en-PK"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PK"/>
                    </a:p>
                  </a:txBody>
                  <a:tcPr/>
                </a:tc>
                <a:tc hMerge="1">
                  <a:txBody>
                    <a:bodyPr/>
                    <a:lstStyle/>
                    <a:p>
                      <a:endParaRPr lang="en-PK"/>
                    </a:p>
                  </a:txBody>
                  <a:tcPr/>
                </a:tc>
                <a:tc gridSpan="3">
                  <a:txBody>
                    <a:bodyPr/>
                    <a:lstStyle/>
                    <a:p>
                      <a:pPr algn="ctr">
                        <a:lnSpc>
                          <a:spcPct val="115000"/>
                        </a:lnSpc>
                      </a:pPr>
                      <a:r>
                        <a:rPr lang="en-US" sz="1200">
                          <a:effectLst/>
                        </a:rPr>
                        <a:t>0.993</a:t>
                      </a:r>
                      <a:endParaRPr lang="en-PK"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PK"/>
                    </a:p>
                  </a:txBody>
                  <a:tcPr/>
                </a:tc>
                <a:tc hMerge="1">
                  <a:txBody>
                    <a:bodyPr/>
                    <a:lstStyle/>
                    <a:p>
                      <a:endParaRPr lang="en-PK"/>
                    </a:p>
                  </a:txBody>
                  <a:tcPr/>
                </a:tc>
                <a:extLst>
                  <a:ext uri="{0D108BD9-81ED-4DB2-BD59-A6C34878D82A}">
                    <a16:rowId xmlns:a16="http://schemas.microsoft.com/office/drawing/2014/main" val="2613708406"/>
                  </a:ext>
                </a:extLst>
              </a:tr>
              <a:tr h="243840">
                <a:tc>
                  <a:txBody>
                    <a:bodyPr/>
                    <a:lstStyle/>
                    <a:p>
                      <a:pPr algn="l">
                        <a:lnSpc>
                          <a:spcPct val="115000"/>
                        </a:lnSpc>
                      </a:pPr>
                      <a:r>
                        <a:rPr lang="en-US" sz="1200">
                          <a:effectLst/>
                        </a:rPr>
                        <a:t>F-Statistics (Prob.)</a:t>
                      </a:r>
                      <a:endParaRPr lang="en-PK"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gridSpan="3">
                  <a:txBody>
                    <a:bodyPr/>
                    <a:lstStyle/>
                    <a:p>
                      <a:pPr algn="ctr">
                        <a:lnSpc>
                          <a:spcPct val="115000"/>
                        </a:lnSpc>
                      </a:pPr>
                      <a:r>
                        <a:rPr lang="en-US" sz="1200">
                          <a:effectLst/>
                        </a:rPr>
                        <a:t>6.960 (0.028)</a:t>
                      </a:r>
                      <a:endParaRPr lang="en-PK"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PK"/>
                    </a:p>
                  </a:txBody>
                  <a:tcPr/>
                </a:tc>
                <a:tc hMerge="1">
                  <a:txBody>
                    <a:bodyPr/>
                    <a:lstStyle/>
                    <a:p>
                      <a:endParaRPr lang="en-PK"/>
                    </a:p>
                  </a:txBody>
                  <a:tcPr/>
                </a:tc>
                <a:tc gridSpan="3">
                  <a:txBody>
                    <a:bodyPr/>
                    <a:lstStyle/>
                    <a:p>
                      <a:pPr algn="ctr">
                        <a:lnSpc>
                          <a:spcPct val="115000"/>
                        </a:lnSpc>
                      </a:pPr>
                      <a:r>
                        <a:rPr lang="en-US" sz="1200" dirty="0">
                          <a:effectLst/>
                        </a:rPr>
                        <a:t>168.906 (0.058)</a:t>
                      </a:r>
                      <a:endParaRPr lang="en-PK"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PK"/>
                    </a:p>
                  </a:txBody>
                  <a:tcPr/>
                </a:tc>
                <a:tc hMerge="1">
                  <a:txBody>
                    <a:bodyPr/>
                    <a:lstStyle/>
                    <a:p>
                      <a:endParaRPr lang="en-PK"/>
                    </a:p>
                  </a:txBody>
                  <a:tcPr/>
                </a:tc>
                <a:extLst>
                  <a:ext uri="{0D108BD9-81ED-4DB2-BD59-A6C34878D82A}">
                    <a16:rowId xmlns:a16="http://schemas.microsoft.com/office/drawing/2014/main" val="2649331164"/>
                  </a:ext>
                </a:extLst>
              </a:tr>
            </a:tbl>
          </a:graphicData>
        </a:graphic>
      </p:graphicFrame>
      <p:sp>
        <p:nvSpPr>
          <p:cNvPr id="7" name="Rectangle 6">
            <a:extLst>
              <a:ext uri="{FF2B5EF4-FFF2-40B4-BE49-F238E27FC236}">
                <a16:creationId xmlns:a16="http://schemas.microsoft.com/office/drawing/2014/main" id="{C9788D79-3D02-C9CA-49DB-D4100D7D5D39}"/>
              </a:ext>
            </a:extLst>
          </p:cNvPr>
          <p:cNvSpPr/>
          <p:nvPr/>
        </p:nvSpPr>
        <p:spPr>
          <a:xfrm>
            <a:off x="1" y="6662057"/>
            <a:ext cx="6095999" cy="195943"/>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a:p>
        </p:txBody>
      </p:sp>
      <p:sp>
        <p:nvSpPr>
          <p:cNvPr id="8" name="Rectangle 7">
            <a:extLst>
              <a:ext uri="{FF2B5EF4-FFF2-40B4-BE49-F238E27FC236}">
                <a16:creationId xmlns:a16="http://schemas.microsoft.com/office/drawing/2014/main" id="{F508F38A-DD9B-B868-2CDD-D12D74C810AA}"/>
              </a:ext>
            </a:extLst>
          </p:cNvPr>
          <p:cNvSpPr/>
          <p:nvPr/>
        </p:nvSpPr>
        <p:spPr>
          <a:xfrm>
            <a:off x="6096001" y="6665166"/>
            <a:ext cx="6095999" cy="19594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a:p>
        </p:txBody>
      </p:sp>
    </p:spTree>
    <p:extLst>
      <p:ext uri="{BB962C8B-B14F-4D97-AF65-F5344CB8AC3E}">
        <p14:creationId xmlns:p14="http://schemas.microsoft.com/office/powerpoint/2010/main" val="2352966022"/>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0E2A98D-E38B-6249-14B7-FDC6B1D9B109}"/>
              </a:ext>
            </a:extLst>
          </p:cNvPr>
          <p:cNvSpPr txBox="1">
            <a:spLocks/>
          </p:cNvSpPr>
          <p:nvPr/>
        </p:nvSpPr>
        <p:spPr bwMode="auto">
          <a:xfrm>
            <a:off x="0" y="23813"/>
            <a:ext cx="12192000" cy="873125"/>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6000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eaLnBrk="1" hangingPunct="1">
              <a:lnSpc>
                <a:spcPct val="100000"/>
              </a:lnSpc>
            </a:pPr>
            <a:r>
              <a:rPr lang="en-US" altLang="en-US" sz="2800" b="1" dirty="0">
                <a:solidFill>
                  <a:schemeClr val="bg1"/>
                </a:solidFill>
                <a:latin typeface="Arial" panose="020B0604020202020204" pitchFamily="34" charset="0"/>
                <a:cs typeface="Arial" panose="020B0604020202020204" pitchFamily="34" charset="0"/>
              </a:rPr>
              <a:t>Results and Discussions </a:t>
            </a:r>
          </a:p>
        </p:txBody>
      </p:sp>
      <p:cxnSp>
        <p:nvCxnSpPr>
          <p:cNvPr id="4" name="Straight Connector 3">
            <a:extLst>
              <a:ext uri="{FF2B5EF4-FFF2-40B4-BE49-F238E27FC236}">
                <a16:creationId xmlns:a16="http://schemas.microsoft.com/office/drawing/2014/main" id="{F34A92B9-0694-59A2-FAD6-F172F31A4BC0}"/>
              </a:ext>
            </a:extLst>
          </p:cNvPr>
          <p:cNvCxnSpPr/>
          <p:nvPr/>
        </p:nvCxnSpPr>
        <p:spPr>
          <a:xfrm>
            <a:off x="0" y="958850"/>
            <a:ext cx="12192000" cy="0"/>
          </a:xfrm>
          <a:prstGeom prst="line">
            <a:avLst/>
          </a:prstGeom>
          <a:ln w="1270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CC282F85-6EE1-815D-ACC7-8FB76FAADB13}"/>
              </a:ext>
            </a:extLst>
          </p:cNvPr>
          <p:cNvSpPr txBox="1"/>
          <p:nvPr/>
        </p:nvSpPr>
        <p:spPr>
          <a:xfrm>
            <a:off x="261257" y="1130388"/>
            <a:ext cx="11569959" cy="5614870"/>
          </a:xfrm>
          <a:prstGeom prst="rect">
            <a:avLst/>
          </a:prstGeom>
          <a:noFill/>
        </p:spPr>
        <p:txBody>
          <a:bodyPr wrap="square">
            <a:spAutoFit/>
          </a:bodyPr>
          <a:lstStyle/>
          <a:p>
            <a:pPr marL="342900" indent="-342900" algn="just">
              <a:lnSpc>
                <a:spcPct val="115000"/>
              </a:lnSpc>
              <a:buFont typeface="Wingdings" panose="05000000000000000000" pitchFamily="2" charset="2"/>
              <a:buChar char="q"/>
            </a:pPr>
            <a:r>
              <a:rPr lang="en-US" sz="1800" b="1" u="sng" dirty="0">
                <a:solidFill>
                  <a:srgbClr val="000000"/>
                </a:solidFill>
                <a:effectLst/>
                <a:latin typeface="+mn-lt"/>
                <a:ea typeface="Calibri" panose="020F0502020204030204" pitchFamily="34" charset="0"/>
              </a:rPr>
              <a:t>Lessons for Pakistan from CPFTA Phase-I</a:t>
            </a:r>
            <a:endParaRPr lang="en-US" sz="600" dirty="0">
              <a:solidFill>
                <a:srgbClr val="000000"/>
              </a:solidFill>
              <a:latin typeface="+mn-lt"/>
              <a:ea typeface="Calibri" panose="020F0502020204030204" pitchFamily="34" charset="0"/>
            </a:endParaRPr>
          </a:p>
          <a:p>
            <a:pPr marL="625475" lvl="1" indent="-271463" algn="just">
              <a:lnSpc>
                <a:spcPct val="115000"/>
              </a:lnSpc>
              <a:buFont typeface="Wingdings" panose="05000000000000000000" pitchFamily="2" charset="2"/>
              <a:buChar char="v"/>
            </a:pPr>
            <a:r>
              <a:rPr lang="en-US" dirty="0">
                <a:solidFill>
                  <a:srgbClr val="000000"/>
                </a:solidFill>
                <a:effectLst/>
                <a:latin typeface="+mn-lt"/>
                <a:ea typeface="Calibri" panose="020F0502020204030204" pitchFamily="34" charset="0"/>
              </a:rPr>
              <a:t>Most of Pakistani exporters experience supply side issues in Pakistan and information gaps in all domains at China where this issue becomes serious concern when the companies are unable to target markets in China as they are quite familiar with European and USA markets but totally unaware at Chinese competitive market due to language barriers which require specific efforts at state level and through commercial councilors</a:t>
            </a:r>
          </a:p>
          <a:p>
            <a:pPr marL="625475" lvl="1" indent="-271463" algn="just">
              <a:lnSpc>
                <a:spcPct val="115000"/>
              </a:lnSpc>
              <a:buFont typeface="Wingdings" panose="05000000000000000000" pitchFamily="2" charset="2"/>
              <a:buChar char="v"/>
            </a:pPr>
            <a:endParaRPr lang="en-US" sz="900" dirty="0">
              <a:solidFill>
                <a:srgbClr val="000000"/>
              </a:solidFill>
              <a:effectLst/>
              <a:latin typeface="+mn-lt"/>
              <a:ea typeface="Calibri" panose="020F0502020204030204" pitchFamily="34" charset="0"/>
            </a:endParaRPr>
          </a:p>
          <a:p>
            <a:pPr marL="625475" lvl="1" indent="-271463" algn="just">
              <a:lnSpc>
                <a:spcPct val="115000"/>
              </a:lnSpc>
              <a:buFont typeface="Wingdings" panose="05000000000000000000" pitchFamily="2" charset="2"/>
              <a:buChar char="v"/>
            </a:pPr>
            <a:r>
              <a:rPr lang="en-US" dirty="0">
                <a:solidFill>
                  <a:srgbClr val="000000"/>
                </a:solidFill>
                <a:effectLst/>
                <a:latin typeface="+mn-lt"/>
                <a:ea typeface="Calibri" panose="020F0502020204030204" pitchFamily="34" charset="0"/>
              </a:rPr>
              <a:t>Although the first phase is gone but the lessons we learn from first phase require to be targeted in the second to make Pakistan beneficiary of CPFTA where diversified exports should the point of attention for Pakistan According to research of Pakistan Business Council China utilize 55.87% of total goods offered for concession in CPFTA-I out of which almost 50% goods are 0 rated while Pakistan only utilize 5% of 0 rated goods showing loop holes in our negotiations which must be considered in future before signing any FTA</a:t>
            </a:r>
          </a:p>
          <a:p>
            <a:pPr marL="625475" lvl="1" indent="-271463" algn="just">
              <a:lnSpc>
                <a:spcPct val="115000"/>
              </a:lnSpc>
              <a:buFont typeface="Wingdings" panose="05000000000000000000" pitchFamily="2" charset="2"/>
              <a:buChar char="v"/>
            </a:pPr>
            <a:endParaRPr lang="en-US" sz="1050" dirty="0">
              <a:solidFill>
                <a:srgbClr val="000000"/>
              </a:solidFill>
              <a:effectLst/>
              <a:latin typeface="+mn-lt"/>
              <a:ea typeface="Calibri" panose="020F0502020204030204" pitchFamily="34" charset="0"/>
            </a:endParaRPr>
          </a:p>
          <a:p>
            <a:pPr marL="625475" lvl="1" indent="-271463" algn="just">
              <a:lnSpc>
                <a:spcPct val="115000"/>
              </a:lnSpc>
              <a:buFont typeface="Wingdings" panose="05000000000000000000" pitchFamily="2" charset="2"/>
              <a:buChar char="v"/>
            </a:pPr>
            <a:r>
              <a:rPr lang="en-US" dirty="0">
                <a:solidFill>
                  <a:srgbClr val="000000"/>
                </a:solidFill>
                <a:effectLst/>
                <a:latin typeface="+mn-lt"/>
                <a:ea typeface="Calibri" panose="020F0502020204030204" pitchFamily="34" charset="0"/>
              </a:rPr>
              <a:t>In addition, permitting huge variety of imports from China (even at the low cost) at the stake of domestic industries is the real challenge for local investors. Many complaints are at the record of National Tariff Commission regarding the dumping activities of Chinese goods where they impose anti-dumping restrictions for regulation but the policies seems ineffective and results alarming situation in case of trade imbalances where pace of increase in Chinese exports is very high as compared to Pakistan, but these Chinese exports (imports for Pakistan) is necessary for Pakistan as due to low cost after concessions Pakistan’s Industries are gaining profits</a:t>
            </a:r>
          </a:p>
        </p:txBody>
      </p:sp>
      <p:sp>
        <p:nvSpPr>
          <p:cNvPr id="5" name="Rectangle 4">
            <a:extLst>
              <a:ext uri="{FF2B5EF4-FFF2-40B4-BE49-F238E27FC236}">
                <a16:creationId xmlns:a16="http://schemas.microsoft.com/office/drawing/2014/main" id="{FE0012DF-66F5-75EF-5F2B-AF3CBF82D305}"/>
              </a:ext>
            </a:extLst>
          </p:cNvPr>
          <p:cNvSpPr/>
          <p:nvPr/>
        </p:nvSpPr>
        <p:spPr>
          <a:xfrm>
            <a:off x="1" y="6662057"/>
            <a:ext cx="6095999" cy="195943"/>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a:p>
        </p:txBody>
      </p:sp>
      <p:sp>
        <p:nvSpPr>
          <p:cNvPr id="7" name="Rectangle 6">
            <a:extLst>
              <a:ext uri="{FF2B5EF4-FFF2-40B4-BE49-F238E27FC236}">
                <a16:creationId xmlns:a16="http://schemas.microsoft.com/office/drawing/2014/main" id="{056620BE-9074-0595-E322-2F59CD61D5F7}"/>
              </a:ext>
            </a:extLst>
          </p:cNvPr>
          <p:cNvSpPr/>
          <p:nvPr/>
        </p:nvSpPr>
        <p:spPr>
          <a:xfrm>
            <a:off x="6096001" y="6665166"/>
            <a:ext cx="6095999" cy="19594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a:p>
        </p:txBody>
      </p:sp>
    </p:spTree>
    <p:extLst>
      <p:ext uri="{BB962C8B-B14F-4D97-AF65-F5344CB8AC3E}">
        <p14:creationId xmlns:p14="http://schemas.microsoft.com/office/powerpoint/2010/main" val="3694724852"/>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0E2A98D-E38B-6249-14B7-FDC6B1D9B109}"/>
              </a:ext>
            </a:extLst>
          </p:cNvPr>
          <p:cNvSpPr txBox="1">
            <a:spLocks/>
          </p:cNvSpPr>
          <p:nvPr/>
        </p:nvSpPr>
        <p:spPr bwMode="auto">
          <a:xfrm>
            <a:off x="0" y="23813"/>
            <a:ext cx="12192000" cy="873125"/>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6000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eaLnBrk="1" hangingPunct="1">
              <a:lnSpc>
                <a:spcPct val="100000"/>
              </a:lnSpc>
            </a:pPr>
            <a:r>
              <a:rPr lang="en-US" altLang="en-US" sz="2800" b="1" dirty="0">
                <a:solidFill>
                  <a:schemeClr val="bg1"/>
                </a:solidFill>
                <a:latin typeface="Arial" panose="020B0604020202020204" pitchFamily="34" charset="0"/>
                <a:cs typeface="Arial" panose="020B0604020202020204" pitchFamily="34" charset="0"/>
              </a:rPr>
              <a:t>Conclusion &amp; Recommendations</a:t>
            </a:r>
          </a:p>
        </p:txBody>
      </p:sp>
      <p:cxnSp>
        <p:nvCxnSpPr>
          <p:cNvPr id="4" name="Straight Connector 3">
            <a:extLst>
              <a:ext uri="{FF2B5EF4-FFF2-40B4-BE49-F238E27FC236}">
                <a16:creationId xmlns:a16="http://schemas.microsoft.com/office/drawing/2014/main" id="{F34A92B9-0694-59A2-FAD6-F172F31A4BC0}"/>
              </a:ext>
            </a:extLst>
          </p:cNvPr>
          <p:cNvCxnSpPr/>
          <p:nvPr/>
        </p:nvCxnSpPr>
        <p:spPr>
          <a:xfrm>
            <a:off x="0" y="958850"/>
            <a:ext cx="12192000" cy="0"/>
          </a:xfrm>
          <a:prstGeom prst="line">
            <a:avLst/>
          </a:prstGeom>
          <a:ln w="1270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CC282F85-6EE1-815D-ACC7-8FB76FAADB13}"/>
              </a:ext>
            </a:extLst>
          </p:cNvPr>
          <p:cNvSpPr txBox="1"/>
          <p:nvPr/>
        </p:nvSpPr>
        <p:spPr>
          <a:xfrm>
            <a:off x="261257" y="1130388"/>
            <a:ext cx="11569959" cy="6055247"/>
          </a:xfrm>
          <a:prstGeom prst="rect">
            <a:avLst/>
          </a:prstGeom>
          <a:noFill/>
        </p:spPr>
        <p:txBody>
          <a:bodyPr wrap="square">
            <a:spAutoFit/>
          </a:bodyPr>
          <a:lstStyle/>
          <a:p>
            <a:pPr marL="342900" indent="-342900" algn="just">
              <a:lnSpc>
                <a:spcPct val="115000"/>
              </a:lnSpc>
              <a:buFont typeface="Wingdings" panose="05000000000000000000" pitchFamily="2" charset="2"/>
              <a:buChar char="q"/>
            </a:pPr>
            <a:r>
              <a:rPr lang="en-US" sz="1800" dirty="0">
                <a:solidFill>
                  <a:srgbClr val="000000"/>
                </a:solidFill>
                <a:effectLst/>
                <a:latin typeface="+mn-lt"/>
                <a:ea typeface="Calibri" panose="020F0502020204030204" pitchFamily="34" charset="0"/>
              </a:rPr>
              <a:t>The FTA trade agreements with China and other partners are crafted with a short, medium and long-term objectives</a:t>
            </a:r>
          </a:p>
          <a:p>
            <a:pPr marL="342900" indent="-342900" algn="just">
              <a:lnSpc>
                <a:spcPct val="115000"/>
              </a:lnSpc>
              <a:buFont typeface="Wingdings" panose="05000000000000000000" pitchFamily="2" charset="2"/>
              <a:buChar char="q"/>
            </a:pPr>
            <a:endParaRPr lang="en-US" sz="800" dirty="0">
              <a:solidFill>
                <a:srgbClr val="000000"/>
              </a:solidFill>
              <a:latin typeface="+mn-lt"/>
              <a:ea typeface="Calibri" panose="020F0502020204030204" pitchFamily="34" charset="0"/>
            </a:endParaRPr>
          </a:p>
          <a:p>
            <a:pPr marL="342900" indent="-342900" algn="just">
              <a:lnSpc>
                <a:spcPct val="115000"/>
              </a:lnSpc>
              <a:buFont typeface="Wingdings" panose="05000000000000000000" pitchFamily="2" charset="2"/>
              <a:buChar char="q"/>
            </a:pPr>
            <a:r>
              <a:rPr lang="en-US" sz="1800" dirty="0">
                <a:solidFill>
                  <a:srgbClr val="000000"/>
                </a:solidFill>
                <a:effectLst/>
                <a:latin typeface="+mn-lt"/>
                <a:ea typeface="Calibri" panose="020F0502020204030204" pitchFamily="34" charset="0"/>
              </a:rPr>
              <a:t>These targets set by the governments for economic integration needs to focused towards enhancement of trade, improvement of efficiency and connectivity of trade logistics infrastructure, eliminating NTBs and harmonizing regulatory measures, and promoting the integration of member States to regional and global value chains</a:t>
            </a:r>
          </a:p>
          <a:p>
            <a:pPr marL="342900" indent="-342900" algn="just">
              <a:lnSpc>
                <a:spcPct val="115000"/>
              </a:lnSpc>
              <a:buFont typeface="Wingdings" panose="05000000000000000000" pitchFamily="2" charset="2"/>
              <a:buChar char="q"/>
            </a:pPr>
            <a:endParaRPr lang="en-US" sz="800" dirty="0">
              <a:solidFill>
                <a:srgbClr val="000000"/>
              </a:solidFill>
              <a:latin typeface="+mn-lt"/>
              <a:ea typeface="Calibri" panose="020F0502020204030204" pitchFamily="34" charset="0"/>
            </a:endParaRPr>
          </a:p>
          <a:p>
            <a:pPr marL="342900" indent="-342900" algn="just">
              <a:lnSpc>
                <a:spcPct val="115000"/>
              </a:lnSpc>
              <a:buFont typeface="Wingdings" panose="05000000000000000000" pitchFamily="2" charset="2"/>
              <a:buChar char="q"/>
            </a:pPr>
            <a:r>
              <a:rPr lang="en-US" sz="1800" dirty="0">
                <a:solidFill>
                  <a:srgbClr val="000000"/>
                </a:solidFill>
                <a:effectLst/>
                <a:latin typeface="+mn-lt"/>
                <a:ea typeface="Calibri" panose="020F0502020204030204" pitchFamily="34" charset="0"/>
              </a:rPr>
              <a:t>The results suggest that of the FTA has the potential ingredients that can yield the largest macro-economic gains for Pakistan in terms of income, output and exports. We examined the strength of trade relations between the two strategic partners</a:t>
            </a:r>
          </a:p>
          <a:p>
            <a:pPr marL="342900" indent="-342900" algn="just">
              <a:lnSpc>
                <a:spcPct val="115000"/>
              </a:lnSpc>
              <a:buFont typeface="Wingdings" panose="05000000000000000000" pitchFamily="2" charset="2"/>
              <a:buChar char="q"/>
            </a:pPr>
            <a:endParaRPr lang="en-US" sz="800" dirty="0">
              <a:solidFill>
                <a:srgbClr val="000000"/>
              </a:solidFill>
              <a:latin typeface="+mn-lt"/>
              <a:ea typeface="Calibri" panose="020F0502020204030204" pitchFamily="34" charset="0"/>
            </a:endParaRPr>
          </a:p>
          <a:p>
            <a:pPr marL="342900" indent="-342900" algn="just">
              <a:lnSpc>
                <a:spcPct val="115000"/>
              </a:lnSpc>
              <a:buFont typeface="Wingdings" panose="05000000000000000000" pitchFamily="2" charset="2"/>
              <a:buChar char="q"/>
            </a:pPr>
            <a:r>
              <a:rPr lang="en-US" sz="1800" dirty="0">
                <a:solidFill>
                  <a:srgbClr val="000000"/>
                </a:solidFill>
                <a:effectLst/>
                <a:latin typeface="+mn-lt"/>
                <a:ea typeface="Calibri" panose="020F0502020204030204" pitchFamily="34" charset="0"/>
              </a:rPr>
              <a:t>The results show that Pakistan’s trading relations with China has strengthened and intensified since the signing of the FTA, Trade reciprocity between Pakistan with China, indicate positive effects from the integration</a:t>
            </a:r>
          </a:p>
          <a:p>
            <a:pPr marL="342900" indent="-342900" algn="just">
              <a:lnSpc>
                <a:spcPct val="115000"/>
              </a:lnSpc>
              <a:buFont typeface="Wingdings" panose="05000000000000000000" pitchFamily="2" charset="2"/>
              <a:buChar char="q"/>
            </a:pPr>
            <a:endParaRPr lang="en-US" sz="800" dirty="0">
              <a:solidFill>
                <a:srgbClr val="000000"/>
              </a:solidFill>
              <a:latin typeface="+mn-lt"/>
              <a:ea typeface="Calibri" panose="020F0502020204030204" pitchFamily="34" charset="0"/>
            </a:endParaRPr>
          </a:p>
          <a:p>
            <a:pPr marL="342900" indent="-342900" algn="just">
              <a:lnSpc>
                <a:spcPct val="115000"/>
              </a:lnSpc>
              <a:buFont typeface="Wingdings" panose="05000000000000000000" pitchFamily="2" charset="2"/>
              <a:buChar char="q"/>
            </a:pPr>
            <a:r>
              <a:rPr lang="en-US" sz="1800" dirty="0">
                <a:solidFill>
                  <a:srgbClr val="000000"/>
                </a:solidFill>
                <a:effectLst/>
                <a:latin typeface="+mn-lt"/>
                <a:ea typeface="Calibri" panose="020F0502020204030204" pitchFamily="34" charset="0"/>
              </a:rPr>
              <a:t>However, the trade reciprocity also indicates that bilateral trade is not yet balanced, suggesting room for further improvement. Intra-industry trade has developed in selected industries, with huge scope for investment through CPEC especially agriculture and food products, construction material</a:t>
            </a:r>
          </a:p>
          <a:p>
            <a:pPr marL="342900" indent="-342900" algn="just">
              <a:lnSpc>
                <a:spcPct val="115000"/>
              </a:lnSpc>
              <a:buFont typeface="Wingdings" panose="05000000000000000000" pitchFamily="2" charset="2"/>
              <a:buChar char="q"/>
            </a:pPr>
            <a:endParaRPr lang="en-US" sz="600" dirty="0">
              <a:solidFill>
                <a:srgbClr val="000000"/>
              </a:solidFill>
              <a:latin typeface="+mn-lt"/>
              <a:ea typeface="Calibri" panose="020F0502020204030204" pitchFamily="34" charset="0"/>
            </a:endParaRPr>
          </a:p>
          <a:p>
            <a:pPr marL="342900" indent="-342900" algn="just">
              <a:lnSpc>
                <a:spcPct val="115000"/>
              </a:lnSpc>
              <a:buFont typeface="Wingdings" panose="05000000000000000000" pitchFamily="2" charset="2"/>
              <a:buChar char="q"/>
            </a:pPr>
            <a:r>
              <a:rPr lang="en-US" sz="1800" dirty="0">
                <a:solidFill>
                  <a:srgbClr val="000000"/>
                </a:solidFill>
                <a:effectLst/>
                <a:latin typeface="+mn-lt"/>
                <a:ea typeface="Calibri" panose="020F0502020204030204" pitchFamily="34" charset="0"/>
              </a:rPr>
              <a:t>As a result, along with the rapid increase of intra-industry trade, new tradable industries arose, which made inter-industry trade, grow even faster than previously, one concern expressed during the FTA negotiations was that the larger partner would dominate the smaller one </a:t>
            </a:r>
          </a:p>
          <a:p>
            <a:pPr marL="342900" indent="-342900" algn="just">
              <a:lnSpc>
                <a:spcPct val="115000"/>
              </a:lnSpc>
              <a:buFont typeface="Wingdings" panose="05000000000000000000" pitchFamily="2" charset="2"/>
              <a:buChar char="q"/>
            </a:pPr>
            <a:endParaRPr lang="en-US" sz="1800" dirty="0">
              <a:solidFill>
                <a:srgbClr val="000000"/>
              </a:solidFill>
              <a:effectLst/>
              <a:latin typeface="+mn-lt"/>
              <a:ea typeface="Calibri" panose="020F0502020204030204" pitchFamily="34" charset="0"/>
            </a:endParaRPr>
          </a:p>
        </p:txBody>
      </p:sp>
      <p:sp>
        <p:nvSpPr>
          <p:cNvPr id="5" name="Rectangle 4">
            <a:extLst>
              <a:ext uri="{FF2B5EF4-FFF2-40B4-BE49-F238E27FC236}">
                <a16:creationId xmlns:a16="http://schemas.microsoft.com/office/drawing/2014/main" id="{1B4E824B-37DE-1447-652C-8EACA5194540}"/>
              </a:ext>
            </a:extLst>
          </p:cNvPr>
          <p:cNvSpPr/>
          <p:nvPr/>
        </p:nvSpPr>
        <p:spPr>
          <a:xfrm>
            <a:off x="1" y="6662057"/>
            <a:ext cx="6095999" cy="195943"/>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a:p>
        </p:txBody>
      </p:sp>
      <p:sp>
        <p:nvSpPr>
          <p:cNvPr id="7" name="Rectangle 6">
            <a:extLst>
              <a:ext uri="{FF2B5EF4-FFF2-40B4-BE49-F238E27FC236}">
                <a16:creationId xmlns:a16="http://schemas.microsoft.com/office/drawing/2014/main" id="{3713E2C4-3F2D-DA68-CB31-7680B4A0365A}"/>
              </a:ext>
            </a:extLst>
          </p:cNvPr>
          <p:cNvSpPr/>
          <p:nvPr/>
        </p:nvSpPr>
        <p:spPr>
          <a:xfrm>
            <a:off x="6096001" y="6665166"/>
            <a:ext cx="6095999" cy="19594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a:p>
        </p:txBody>
      </p:sp>
    </p:spTree>
    <p:extLst>
      <p:ext uri="{BB962C8B-B14F-4D97-AF65-F5344CB8AC3E}">
        <p14:creationId xmlns:p14="http://schemas.microsoft.com/office/powerpoint/2010/main" val="3659710944"/>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0E2A98D-E38B-6249-14B7-FDC6B1D9B109}"/>
              </a:ext>
            </a:extLst>
          </p:cNvPr>
          <p:cNvSpPr txBox="1">
            <a:spLocks/>
          </p:cNvSpPr>
          <p:nvPr/>
        </p:nvSpPr>
        <p:spPr bwMode="auto">
          <a:xfrm>
            <a:off x="0" y="23813"/>
            <a:ext cx="12192000" cy="873125"/>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6000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eaLnBrk="1" hangingPunct="1">
              <a:lnSpc>
                <a:spcPct val="100000"/>
              </a:lnSpc>
            </a:pPr>
            <a:r>
              <a:rPr lang="en-US" altLang="en-US" sz="2800" b="1" dirty="0">
                <a:solidFill>
                  <a:schemeClr val="bg1"/>
                </a:solidFill>
                <a:latin typeface="Arial" panose="020B0604020202020204" pitchFamily="34" charset="0"/>
                <a:cs typeface="Arial" panose="020B0604020202020204" pitchFamily="34" charset="0"/>
              </a:rPr>
              <a:t>Conclusion &amp; Recommendations</a:t>
            </a:r>
          </a:p>
        </p:txBody>
      </p:sp>
      <p:cxnSp>
        <p:nvCxnSpPr>
          <p:cNvPr id="4" name="Straight Connector 3">
            <a:extLst>
              <a:ext uri="{FF2B5EF4-FFF2-40B4-BE49-F238E27FC236}">
                <a16:creationId xmlns:a16="http://schemas.microsoft.com/office/drawing/2014/main" id="{F34A92B9-0694-59A2-FAD6-F172F31A4BC0}"/>
              </a:ext>
            </a:extLst>
          </p:cNvPr>
          <p:cNvCxnSpPr/>
          <p:nvPr/>
        </p:nvCxnSpPr>
        <p:spPr>
          <a:xfrm>
            <a:off x="0" y="958850"/>
            <a:ext cx="12192000" cy="0"/>
          </a:xfrm>
          <a:prstGeom prst="line">
            <a:avLst/>
          </a:prstGeom>
          <a:ln w="1270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CC282F85-6EE1-815D-ACC7-8FB76FAADB13}"/>
              </a:ext>
            </a:extLst>
          </p:cNvPr>
          <p:cNvSpPr txBox="1"/>
          <p:nvPr/>
        </p:nvSpPr>
        <p:spPr>
          <a:xfrm>
            <a:off x="261257" y="1130388"/>
            <a:ext cx="11569959" cy="5926174"/>
          </a:xfrm>
          <a:prstGeom prst="rect">
            <a:avLst/>
          </a:prstGeom>
          <a:noFill/>
        </p:spPr>
        <p:txBody>
          <a:bodyPr wrap="square">
            <a:spAutoFit/>
          </a:bodyPr>
          <a:lstStyle/>
          <a:p>
            <a:pPr marL="342900" indent="-342900" algn="just">
              <a:lnSpc>
                <a:spcPct val="115000"/>
              </a:lnSpc>
              <a:buFont typeface="Wingdings" panose="05000000000000000000" pitchFamily="2" charset="2"/>
              <a:buChar char="q"/>
            </a:pPr>
            <a:r>
              <a:rPr lang="en-US" sz="1800" dirty="0">
                <a:solidFill>
                  <a:srgbClr val="000000"/>
                </a:solidFill>
                <a:effectLst/>
                <a:latin typeface="+mn-lt"/>
                <a:ea typeface="Calibri" panose="020F0502020204030204" pitchFamily="34" charset="0"/>
              </a:rPr>
              <a:t>For exporters of citrus and seafood, the main impediments on the demand-side are lack of consumer awareness and technical barriers to trade (TBT) sanitary and phytosanitary (SPS) requirements compared to other export markets</a:t>
            </a:r>
          </a:p>
          <a:p>
            <a:pPr marL="342900" indent="-342900" algn="just">
              <a:lnSpc>
                <a:spcPct val="115000"/>
              </a:lnSpc>
              <a:buFont typeface="Wingdings" panose="05000000000000000000" pitchFamily="2" charset="2"/>
              <a:buChar char="q"/>
            </a:pPr>
            <a:endParaRPr lang="en-US" dirty="0">
              <a:solidFill>
                <a:srgbClr val="000000"/>
              </a:solidFill>
              <a:latin typeface="+mn-lt"/>
              <a:ea typeface="Calibri" panose="020F0502020204030204" pitchFamily="34" charset="0"/>
            </a:endParaRPr>
          </a:p>
          <a:p>
            <a:pPr marL="342900" indent="-342900" algn="just">
              <a:lnSpc>
                <a:spcPct val="115000"/>
              </a:lnSpc>
              <a:buFont typeface="Wingdings" panose="05000000000000000000" pitchFamily="2" charset="2"/>
              <a:buChar char="q"/>
            </a:pPr>
            <a:r>
              <a:rPr lang="en-US" sz="1800" dirty="0">
                <a:solidFill>
                  <a:srgbClr val="000000"/>
                </a:solidFill>
                <a:effectLst/>
                <a:latin typeface="+mn-lt"/>
                <a:ea typeface="Calibri" panose="020F0502020204030204" pitchFamily="34" charset="0"/>
              </a:rPr>
              <a:t>There is also a lack of mutual recognition of standards and certificates, and a testing process in China that is considered unnecessarily time-consuming and complex, this can be addressed through Fast implementation of the Strategic agreement On Agriculture and livestock in CPEC Framework and setting up FMD Free zones in Punjab, KP and in Sindh, the Pakistan government should work with China to create testing facilities at the land border with China</a:t>
            </a:r>
          </a:p>
          <a:p>
            <a:pPr marL="342900" indent="-342900" algn="just">
              <a:lnSpc>
                <a:spcPct val="115000"/>
              </a:lnSpc>
              <a:buFont typeface="Wingdings" panose="05000000000000000000" pitchFamily="2" charset="2"/>
              <a:buChar char="q"/>
            </a:pPr>
            <a:endParaRPr lang="en-US" dirty="0">
              <a:solidFill>
                <a:srgbClr val="000000"/>
              </a:solidFill>
              <a:latin typeface="+mn-lt"/>
              <a:ea typeface="Calibri" panose="020F0502020204030204" pitchFamily="34" charset="0"/>
            </a:endParaRPr>
          </a:p>
          <a:p>
            <a:pPr marL="342900" indent="-342900" algn="just">
              <a:lnSpc>
                <a:spcPct val="115000"/>
              </a:lnSpc>
              <a:buFont typeface="Wingdings" panose="05000000000000000000" pitchFamily="2" charset="2"/>
              <a:buChar char="q"/>
            </a:pPr>
            <a:r>
              <a:rPr lang="en-US" sz="1800" dirty="0">
                <a:solidFill>
                  <a:srgbClr val="000000"/>
                </a:solidFill>
                <a:effectLst/>
                <a:latin typeface="+mn-lt"/>
                <a:ea typeface="Calibri" panose="020F0502020204030204" pitchFamily="34" charset="0"/>
              </a:rPr>
              <a:t>FTA's economic and political interests should be aligned with the CPEC's goals and priorities, according to Islamabad, to ensure that all provinces gain equitably, build political consensus on the project's path, especially through debates in national and provincial legislatures, and end arrests, intimidation, and other types of opposition pressure</a:t>
            </a:r>
          </a:p>
          <a:p>
            <a:pPr marL="342900" indent="-342900" algn="just">
              <a:lnSpc>
                <a:spcPct val="115000"/>
              </a:lnSpc>
              <a:buFont typeface="Wingdings" panose="05000000000000000000" pitchFamily="2" charset="2"/>
              <a:buChar char="q"/>
            </a:pPr>
            <a:endParaRPr lang="en-US" dirty="0">
              <a:solidFill>
                <a:srgbClr val="000000"/>
              </a:solidFill>
              <a:latin typeface="+mn-lt"/>
              <a:ea typeface="Calibri" panose="020F0502020204030204" pitchFamily="34" charset="0"/>
            </a:endParaRPr>
          </a:p>
          <a:p>
            <a:pPr marL="342900" indent="-342900" algn="just">
              <a:lnSpc>
                <a:spcPct val="115000"/>
              </a:lnSpc>
              <a:buFont typeface="Wingdings" panose="05000000000000000000" pitchFamily="2" charset="2"/>
              <a:buChar char="q"/>
            </a:pPr>
            <a:r>
              <a:rPr lang="en-US" sz="1800" dirty="0">
                <a:solidFill>
                  <a:srgbClr val="000000"/>
                </a:solidFill>
                <a:effectLst/>
                <a:latin typeface="+mn-lt"/>
                <a:ea typeface="Calibri" panose="020F0502020204030204" pitchFamily="34" charset="0"/>
              </a:rPr>
              <a:t>The results of the study highlights that the objectives and plan for implementation of FTAs along with the road map was well designed for accruing benefits from a neighbor  which has the market that can benefit Pakistan</a:t>
            </a:r>
          </a:p>
          <a:p>
            <a:pPr marL="342900" indent="-342900" algn="just">
              <a:lnSpc>
                <a:spcPct val="115000"/>
              </a:lnSpc>
              <a:buFont typeface="Wingdings" panose="05000000000000000000" pitchFamily="2" charset="2"/>
              <a:buChar char="q"/>
            </a:pPr>
            <a:endParaRPr lang="en-US" dirty="0">
              <a:solidFill>
                <a:srgbClr val="000000"/>
              </a:solidFill>
              <a:latin typeface="+mn-lt"/>
              <a:ea typeface="Calibri" panose="020F0502020204030204" pitchFamily="34" charset="0"/>
            </a:endParaRPr>
          </a:p>
          <a:p>
            <a:pPr marL="342900" indent="-342900" algn="just">
              <a:lnSpc>
                <a:spcPct val="115000"/>
              </a:lnSpc>
              <a:buFont typeface="Wingdings" panose="05000000000000000000" pitchFamily="2" charset="2"/>
              <a:buChar char="q"/>
            </a:pPr>
            <a:r>
              <a:rPr lang="en-US" sz="1800" dirty="0">
                <a:solidFill>
                  <a:srgbClr val="000000"/>
                </a:solidFill>
                <a:effectLst/>
                <a:latin typeface="+mn-lt"/>
                <a:ea typeface="Calibri" panose="020F0502020204030204" pitchFamily="34" charset="0"/>
              </a:rPr>
              <a:t>CPEC and Gwadar, on the other hand, provide new trading opportunities. With Pakistan, China, Central Asia, Russia, and other nations, more regional integration appears to be taking place as a result of the BRI and CPEC</a:t>
            </a:r>
          </a:p>
          <a:p>
            <a:pPr marL="342900" indent="-342900" algn="just">
              <a:lnSpc>
                <a:spcPct val="115000"/>
              </a:lnSpc>
              <a:buFont typeface="Wingdings" panose="05000000000000000000" pitchFamily="2" charset="2"/>
              <a:buChar char="q"/>
            </a:pPr>
            <a:endParaRPr lang="en-US" dirty="0">
              <a:solidFill>
                <a:srgbClr val="000000"/>
              </a:solidFill>
              <a:latin typeface="+mn-lt"/>
              <a:ea typeface="Calibri" panose="020F0502020204030204" pitchFamily="34" charset="0"/>
            </a:endParaRPr>
          </a:p>
          <a:p>
            <a:pPr marL="342900" indent="-342900" algn="just">
              <a:lnSpc>
                <a:spcPct val="115000"/>
              </a:lnSpc>
              <a:buFont typeface="Wingdings" panose="05000000000000000000" pitchFamily="2" charset="2"/>
              <a:buChar char="q"/>
            </a:pPr>
            <a:endParaRPr lang="en-US" sz="600" dirty="0">
              <a:solidFill>
                <a:srgbClr val="000000"/>
              </a:solidFill>
              <a:latin typeface="+mn-lt"/>
              <a:ea typeface="Calibri" panose="020F0502020204030204" pitchFamily="34" charset="0"/>
            </a:endParaRPr>
          </a:p>
        </p:txBody>
      </p:sp>
      <p:sp>
        <p:nvSpPr>
          <p:cNvPr id="5" name="Rectangle 4">
            <a:extLst>
              <a:ext uri="{FF2B5EF4-FFF2-40B4-BE49-F238E27FC236}">
                <a16:creationId xmlns:a16="http://schemas.microsoft.com/office/drawing/2014/main" id="{1AE64291-18BD-2919-F251-E59B9BCAAD57}"/>
              </a:ext>
            </a:extLst>
          </p:cNvPr>
          <p:cNvSpPr/>
          <p:nvPr/>
        </p:nvSpPr>
        <p:spPr>
          <a:xfrm>
            <a:off x="1" y="6662057"/>
            <a:ext cx="6095999" cy="195943"/>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a:p>
        </p:txBody>
      </p:sp>
      <p:sp>
        <p:nvSpPr>
          <p:cNvPr id="7" name="Rectangle 6">
            <a:extLst>
              <a:ext uri="{FF2B5EF4-FFF2-40B4-BE49-F238E27FC236}">
                <a16:creationId xmlns:a16="http://schemas.microsoft.com/office/drawing/2014/main" id="{8FCC8B49-744F-F2D6-2E1C-FA5F1FDADBC5}"/>
              </a:ext>
            </a:extLst>
          </p:cNvPr>
          <p:cNvSpPr/>
          <p:nvPr/>
        </p:nvSpPr>
        <p:spPr>
          <a:xfrm>
            <a:off x="6096001" y="6665166"/>
            <a:ext cx="6095999" cy="19594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a:p>
        </p:txBody>
      </p:sp>
    </p:spTree>
    <p:extLst>
      <p:ext uri="{BB962C8B-B14F-4D97-AF65-F5344CB8AC3E}">
        <p14:creationId xmlns:p14="http://schemas.microsoft.com/office/powerpoint/2010/main" val="1075211725"/>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0E2A98D-E38B-6249-14B7-FDC6B1D9B109}"/>
              </a:ext>
            </a:extLst>
          </p:cNvPr>
          <p:cNvSpPr txBox="1">
            <a:spLocks/>
          </p:cNvSpPr>
          <p:nvPr/>
        </p:nvSpPr>
        <p:spPr bwMode="auto">
          <a:xfrm>
            <a:off x="0" y="23813"/>
            <a:ext cx="12192000" cy="873125"/>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6000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eaLnBrk="1" hangingPunct="1">
              <a:lnSpc>
                <a:spcPct val="100000"/>
              </a:lnSpc>
            </a:pPr>
            <a:r>
              <a:rPr lang="en-US" altLang="en-US" sz="2800" b="1" dirty="0">
                <a:solidFill>
                  <a:schemeClr val="bg1"/>
                </a:solidFill>
                <a:latin typeface="Arial" panose="020B0604020202020204" pitchFamily="34" charset="0"/>
                <a:cs typeface="Arial" panose="020B0604020202020204" pitchFamily="34" charset="0"/>
              </a:rPr>
              <a:t>Introduction</a:t>
            </a:r>
          </a:p>
        </p:txBody>
      </p:sp>
      <p:cxnSp>
        <p:nvCxnSpPr>
          <p:cNvPr id="4" name="Straight Connector 3">
            <a:extLst>
              <a:ext uri="{FF2B5EF4-FFF2-40B4-BE49-F238E27FC236}">
                <a16:creationId xmlns:a16="http://schemas.microsoft.com/office/drawing/2014/main" id="{F34A92B9-0694-59A2-FAD6-F172F31A4BC0}"/>
              </a:ext>
            </a:extLst>
          </p:cNvPr>
          <p:cNvCxnSpPr/>
          <p:nvPr/>
        </p:nvCxnSpPr>
        <p:spPr>
          <a:xfrm>
            <a:off x="0" y="958850"/>
            <a:ext cx="12192000" cy="0"/>
          </a:xfrm>
          <a:prstGeom prst="line">
            <a:avLst/>
          </a:prstGeom>
          <a:ln w="1270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CC282F85-6EE1-815D-ACC7-8FB76FAADB13}"/>
              </a:ext>
            </a:extLst>
          </p:cNvPr>
          <p:cNvSpPr txBox="1"/>
          <p:nvPr/>
        </p:nvSpPr>
        <p:spPr>
          <a:xfrm>
            <a:off x="1" y="962440"/>
            <a:ext cx="12191999" cy="6516977"/>
          </a:xfrm>
          <a:prstGeom prst="rect">
            <a:avLst/>
          </a:prstGeom>
          <a:noFill/>
        </p:spPr>
        <p:txBody>
          <a:bodyPr wrap="square">
            <a:spAutoFit/>
          </a:bodyPr>
          <a:lstStyle/>
          <a:p>
            <a:pPr marL="342900" indent="-342900" algn="just">
              <a:lnSpc>
                <a:spcPct val="115000"/>
              </a:lnSpc>
              <a:buFont typeface="Wingdings" panose="05000000000000000000" pitchFamily="2" charset="2"/>
              <a:buChar char="q"/>
            </a:pPr>
            <a:r>
              <a:rPr lang="en-US" sz="1650" dirty="0">
                <a:solidFill>
                  <a:srgbClr val="000000"/>
                </a:solidFill>
                <a:effectLst/>
                <a:latin typeface="+mn-lt"/>
                <a:ea typeface="Calibri" panose="020F0502020204030204" pitchFamily="34" charset="0"/>
                <a:cs typeface="Times New Roman" panose="02020603050405020304" pitchFamily="18" charset="0"/>
              </a:rPr>
              <a:t>Free trade agreements (FTAs) have been at the forefront of the trade negotiators in recent years</a:t>
            </a:r>
          </a:p>
          <a:p>
            <a:pPr marL="342900" indent="-342900" algn="just">
              <a:lnSpc>
                <a:spcPct val="115000"/>
              </a:lnSpc>
              <a:buFont typeface="Wingdings" panose="05000000000000000000" pitchFamily="2" charset="2"/>
              <a:buChar char="q"/>
            </a:pPr>
            <a:endParaRPr lang="en-US" sz="400" dirty="0">
              <a:solidFill>
                <a:srgbClr val="000000"/>
              </a:solidFill>
              <a:effectLst/>
              <a:latin typeface="+mn-lt"/>
              <a:ea typeface="Calibri" panose="020F0502020204030204" pitchFamily="34" charset="0"/>
              <a:cs typeface="Times New Roman" panose="02020603050405020304" pitchFamily="18" charset="0"/>
            </a:endParaRPr>
          </a:p>
          <a:p>
            <a:pPr marL="342900" indent="-342900" algn="just">
              <a:lnSpc>
                <a:spcPct val="115000"/>
              </a:lnSpc>
              <a:buFont typeface="Wingdings" panose="05000000000000000000" pitchFamily="2" charset="2"/>
              <a:buChar char="q"/>
            </a:pPr>
            <a:r>
              <a:rPr lang="en-US" sz="1650" dirty="0">
                <a:solidFill>
                  <a:srgbClr val="000000"/>
                </a:solidFill>
                <a:effectLst/>
                <a:latin typeface="+mn-lt"/>
                <a:ea typeface="Calibri" panose="020F0502020204030204" pitchFamily="34" charset="0"/>
                <a:cs typeface="Times New Roman" panose="02020603050405020304" pitchFamily="18" charset="0"/>
              </a:rPr>
              <a:t>Asia is a relative latecomer in the negotiation of FTAs, but the region has been catching up rapidly over the past decade</a:t>
            </a:r>
          </a:p>
          <a:p>
            <a:pPr marL="342900" indent="-342900" algn="just">
              <a:lnSpc>
                <a:spcPct val="115000"/>
              </a:lnSpc>
              <a:buFont typeface="Wingdings" panose="05000000000000000000" pitchFamily="2" charset="2"/>
              <a:buChar char="q"/>
            </a:pPr>
            <a:endParaRPr lang="en-US" sz="400" dirty="0">
              <a:solidFill>
                <a:srgbClr val="000000"/>
              </a:solidFill>
              <a:effectLst/>
              <a:latin typeface="+mn-lt"/>
              <a:ea typeface="Calibri" panose="020F0502020204030204" pitchFamily="34" charset="0"/>
              <a:cs typeface="Times New Roman" panose="02020603050405020304" pitchFamily="18" charset="0"/>
            </a:endParaRPr>
          </a:p>
          <a:p>
            <a:pPr marL="342900" indent="-342900" algn="just">
              <a:lnSpc>
                <a:spcPct val="115000"/>
              </a:lnSpc>
              <a:buFont typeface="Wingdings" panose="05000000000000000000" pitchFamily="2" charset="2"/>
              <a:buChar char="q"/>
            </a:pPr>
            <a:r>
              <a:rPr lang="en-US" sz="1650" dirty="0">
                <a:solidFill>
                  <a:srgbClr val="000000"/>
                </a:solidFill>
                <a:effectLst/>
                <a:latin typeface="+mn-lt"/>
                <a:ea typeface="Calibri" panose="020F0502020204030204" pitchFamily="34" charset="0"/>
                <a:cs typeface="Times New Roman" panose="02020603050405020304" pitchFamily="18" charset="0"/>
              </a:rPr>
              <a:t>The number of preferential trade agreements (PTAs) and notified to the WTO have significantly increased between 1990 and 2015 (Hofmann et al., 2018)</a:t>
            </a:r>
          </a:p>
          <a:p>
            <a:pPr marL="342900" indent="-342900" algn="just">
              <a:lnSpc>
                <a:spcPct val="115000"/>
              </a:lnSpc>
              <a:buFont typeface="Wingdings" panose="05000000000000000000" pitchFamily="2" charset="2"/>
              <a:buChar char="q"/>
            </a:pPr>
            <a:endParaRPr lang="en-US" sz="400" dirty="0">
              <a:solidFill>
                <a:srgbClr val="000000"/>
              </a:solidFill>
              <a:effectLst/>
              <a:latin typeface="+mn-lt"/>
              <a:ea typeface="Calibri" panose="020F0502020204030204" pitchFamily="34" charset="0"/>
              <a:cs typeface="Times New Roman" panose="02020603050405020304" pitchFamily="18" charset="0"/>
            </a:endParaRPr>
          </a:p>
          <a:p>
            <a:pPr marL="342900" indent="-342900" algn="just">
              <a:lnSpc>
                <a:spcPct val="115000"/>
              </a:lnSpc>
              <a:buFont typeface="Wingdings" panose="05000000000000000000" pitchFamily="2" charset="2"/>
              <a:buChar char="q"/>
            </a:pPr>
            <a:r>
              <a:rPr lang="en-US" sz="1650" dirty="0">
                <a:solidFill>
                  <a:srgbClr val="000000"/>
                </a:solidFill>
                <a:effectLst/>
                <a:latin typeface="+mn-lt"/>
                <a:ea typeface="Calibri" panose="020F0502020204030204" pitchFamily="34" charset="0"/>
                <a:cs typeface="Times New Roman" panose="02020603050405020304" pitchFamily="18" charset="0"/>
              </a:rPr>
              <a:t>As on Jan 2022, there were 47 FTAs in Asia, most of them bilateral, involving one or more countries from the region signed with Pakistan and similarly, China has signed 17 FTA with regional and extra regional countries</a:t>
            </a:r>
          </a:p>
          <a:p>
            <a:pPr marL="342900" indent="-342900" algn="just">
              <a:lnSpc>
                <a:spcPct val="115000"/>
              </a:lnSpc>
              <a:buFont typeface="Wingdings" panose="05000000000000000000" pitchFamily="2" charset="2"/>
              <a:buChar char="q"/>
            </a:pPr>
            <a:endParaRPr lang="en-US" sz="400" dirty="0">
              <a:solidFill>
                <a:srgbClr val="000000"/>
              </a:solidFill>
              <a:effectLst/>
              <a:latin typeface="+mn-lt"/>
              <a:ea typeface="Calibri" panose="020F0502020204030204" pitchFamily="34" charset="0"/>
              <a:cs typeface="Times New Roman" panose="02020603050405020304" pitchFamily="18" charset="0"/>
            </a:endParaRPr>
          </a:p>
          <a:p>
            <a:pPr marL="342900" indent="-342900" algn="just">
              <a:lnSpc>
                <a:spcPct val="115000"/>
              </a:lnSpc>
              <a:buFont typeface="Wingdings" panose="05000000000000000000" pitchFamily="2" charset="2"/>
              <a:buChar char="q"/>
            </a:pPr>
            <a:r>
              <a:rPr lang="en-US" sz="1650" dirty="0">
                <a:solidFill>
                  <a:srgbClr val="000000"/>
                </a:solidFill>
                <a:effectLst/>
                <a:latin typeface="+mn-lt"/>
                <a:ea typeface="Calibri" panose="020F0502020204030204" pitchFamily="34" charset="0"/>
                <a:cs typeface="Times New Roman" panose="02020603050405020304" pitchFamily="18" charset="0"/>
              </a:rPr>
              <a:t>These FTAs gains significance in studying the economic potential between the two partner countries especially in the backdrop of the China Pak Economic Corridor (CPEC), </a:t>
            </a:r>
            <a:r>
              <a:rPr lang="en-US" sz="1650" dirty="0">
                <a:solidFill>
                  <a:srgbClr val="000000"/>
                </a:solidFill>
                <a:effectLst/>
                <a:latin typeface="+mn-lt"/>
                <a:ea typeface="Calibri" panose="020F0502020204030204" pitchFamily="34" charset="0"/>
              </a:rPr>
              <a:t>the FTA covered goods, services and possible investment potential</a:t>
            </a:r>
          </a:p>
          <a:p>
            <a:pPr marL="342900" indent="-342900" algn="just">
              <a:lnSpc>
                <a:spcPct val="115000"/>
              </a:lnSpc>
              <a:buFont typeface="Wingdings" panose="05000000000000000000" pitchFamily="2" charset="2"/>
              <a:buChar char="q"/>
            </a:pPr>
            <a:r>
              <a:rPr lang="en-US" sz="1650" dirty="0">
                <a:solidFill>
                  <a:srgbClr val="000000"/>
                </a:solidFill>
                <a:effectLst/>
                <a:latin typeface="+mn-lt"/>
                <a:ea typeface="Calibri" panose="020F0502020204030204" pitchFamily="34" charset="0"/>
              </a:rPr>
              <a:t>Free trade, according to liberal trade theories enhances exports by increasing the efficient allocation of limited resources. Pakistan implemented various policy measures to raise exports and improve global economic integration, although exports (as a percentage of GDP) remained relatively unchanged (McCartney, 2020)</a:t>
            </a:r>
          </a:p>
          <a:p>
            <a:pPr algn="just">
              <a:lnSpc>
                <a:spcPct val="115000"/>
              </a:lnSpc>
            </a:pPr>
            <a:endParaRPr lang="en-US" sz="400" dirty="0">
              <a:solidFill>
                <a:srgbClr val="000000"/>
              </a:solidFill>
              <a:effectLst/>
              <a:latin typeface="+mn-lt"/>
              <a:ea typeface="Calibri" panose="020F0502020204030204" pitchFamily="34" charset="0"/>
            </a:endParaRPr>
          </a:p>
          <a:p>
            <a:pPr marL="342900" indent="-342900" algn="just">
              <a:lnSpc>
                <a:spcPct val="115000"/>
              </a:lnSpc>
              <a:buFont typeface="Wingdings" panose="05000000000000000000" pitchFamily="2" charset="2"/>
              <a:buChar char="q"/>
            </a:pPr>
            <a:r>
              <a:rPr lang="en-US" sz="1650" dirty="0">
                <a:solidFill>
                  <a:srgbClr val="000000"/>
                </a:solidFill>
                <a:effectLst/>
                <a:latin typeface="+mn-lt"/>
                <a:ea typeface="Calibri" panose="020F0502020204030204" pitchFamily="34" charset="0"/>
              </a:rPr>
              <a:t>FTAs, on the other side, are a potent weapon that can drastically alter a country's bilateral trade and economic standing. In the argument over the efficacy of FTAs, the conflicting forces of trade creation and trade diversion create a contradiction. FTAs are said to improve trade and encourage governments to pursue free multilateral trade agreements</a:t>
            </a:r>
          </a:p>
          <a:p>
            <a:pPr algn="just">
              <a:lnSpc>
                <a:spcPct val="115000"/>
              </a:lnSpc>
            </a:pPr>
            <a:endParaRPr lang="en-US" sz="400" dirty="0">
              <a:solidFill>
                <a:srgbClr val="000000"/>
              </a:solidFill>
              <a:effectLst/>
              <a:latin typeface="+mn-lt"/>
              <a:ea typeface="Calibri" panose="020F0502020204030204" pitchFamily="34" charset="0"/>
            </a:endParaRPr>
          </a:p>
          <a:p>
            <a:pPr marL="342900" indent="-342900" algn="just">
              <a:lnSpc>
                <a:spcPct val="115000"/>
              </a:lnSpc>
              <a:buFont typeface="Wingdings" panose="05000000000000000000" pitchFamily="2" charset="2"/>
              <a:buChar char="q"/>
            </a:pPr>
            <a:r>
              <a:rPr lang="en-US" sz="1650" dirty="0">
                <a:solidFill>
                  <a:srgbClr val="000000"/>
                </a:solidFill>
                <a:effectLst/>
                <a:latin typeface="+mn-lt"/>
                <a:ea typeface="Calibri" panose="020F0502020204030204" pitchFamily="34" charset="0"/>
              </a:rPr>
              <a:t>Following 9/11, China-Pakistan economic and trade relations strengthened and have lasted throughout the South Asian region's economic ups and downs. The structure of the two countries' agreement on trade is constantly a source of new commercial possibilities, such as lowering tariffs, revising quotas on import and export, and eradicating obstacles. Such agreements entice investors to help a country's economy (Hussain &amp; Rao, 2020)</a:t>
            </a:r>
          </a:p>
          <a:p>
            <a:pPr marL="342900" indent="-342900" algn="just">
              <a:lnSpc>
                <a:spcPct val="115000"/>
              </a:lnSpc>
              <a:buFont typeface="Wingdings" panose="05000000000000000000" pitchFamily="2" charset="2"/>
              <a:buChar char="q"/>
            </a:pPr>
            <a:endParaRPr lang="en-US" sz="1650" dirty="0">
              <a:solidFill>
                <a:srgbClr val="000000"/>
              </a:solidFill>
              <a:latin typeface="+mn-lt"/>
              <a:ea typeface="Calibri" panose="020F0502020204030204" pitchFamily="34" charset="0"/>
            </a:endParaRPr>
          </a:p>
          <a:p>
            <a:pPr marL="342900" indent="-342900" algn="just">
              <a:lnSpc>
                <a:spcPct val="115000"/>
              </a:lnSpc>
              <a:buFont typeface="Wingdings" panose="05000000000000000000" pitchFamily="2" charset="2"/>
              <a:buChar char="q"/>
            </a:pPr>
            <a:endParaRPr lang="en-US" sz="1650" dirty="0">
              <a:solidFill>
                <a:srgbClr val="000000"/>
              </a:solidFill>
              <a:effectLst/>
              <a:latin typeface="+mn-lt"/>
              <a:ea typeface="Calibri" panose="020F0502020204030204" pitchFamily="34" charset="0"/>
            </a:endParaRPr>
          </a:p>
        </p:txBody>
      </p:sp>
      <p:sp>
        <p:nvSpPr>
          <p:cNvPr id="2" name="Rectangle 1">
            <a:extLst>
              <a:ext uri="{FF2B5EF4-FFF2-40B4-BE49-F238E27FC236}">
                <a16:creationId xmlns:a16="http://schemas.microsoft.com/office/drawing/2014/main" id="{FCF9097B-0B7E-B4C9-C06A-E683D5EC916E}"/>
              </a:ext>
            </a:extLst>
          </p:cNvPr>
          <p:cNvSpPr/>
          <p:nvPr/>
        </p:nvSpPr>
        <p:spPr>
          <a:xfrm>
            <a:off x="1" y="6662057"/>
            <a:ext cx="6095999" cy="195943"/>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a:p>
        </p:txBody>
      </p:sp>
      <p:sp>
        <p:nvSpPr>
          <p:cNvPr id="7" name="Rectangle 6">
            <a:extLst>
              <a:ext uri="{FF2B5EF4-FFF2-40B4-BE49-F238E27FC236}">
                <a16:creationId xmlns:a16="http://schemas.microsoft.com/office/drawing/2014/main" id="{332BC94C-73D2-2B23-2CD8-C0F9F1CDC997}"/>
              </a:ext>
            </a:extLst>
          </p:cNvPr>
          <p:cNvSpPr/>
          <p:nvPr/>
        </p:nvSpPr>
        <p:spPr>
          <a:xfrm>
            <a:off x="6096001" y="6665166"/>
            <a:ext cx="6095999" cy="19594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a:p>
        </p:txBody>
      </p:sp>
    </p:spTree>
    <p:extLst>
      <p:ext uri="{BB962C8B-B14F-4D97-AF65-F5344CB8AC3E}">
        <p14:creationId xmlns:p14="http://schemas.microsoft.com/office/powerpoint/2010/main" val="2081613076"/>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0E2A98D-E38B-6249-14B7-FDC6B1D9B109}"/>
              </a:ext>
            </a:extLst>
          </p:cNvPr>
          <p:cNvSpPr txBox="1">
            <a:spLocks/>
          </p:cNvSpPr>
          <p:nvPr/>
        </p:nvSpPr>
        <p:spPr bwMode="auto">
          <a:xfrm>
            <a:off x="0" y="23813"/>
            <a:ext cx="12192000" cy="873125"/>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6000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eaLnBrk="1" hangingPunct="1">
              <a:lnSpc>
                <a:spcPct val="100000"/>
              </a:lnSpc>
            </a:pPr>
            <a:r>
              <a:rPr lang="en-US" altLang="en-US" sz="2800" b="1" dirty="0">
                <a:solidFill>
                  <a:schemeClr val="bg1"/>
                </a:solidFill>
                <a:latin typeface="Arial" panose="020B0604020202020204" pitchFamily="34" charset="0"/>
                <a:cs typeface="Arial" panose="020B0604020202020204" pitchFamily="34" charset="0"/>
              </a:rPr>
              <a:t>Conclusion &amp; Recommendations</a:t>
            </a:r>
          </a:p>
        </p:txBody>
      </p:sp>
      <p:cxnSp>
        <p:nvCxnSpPr>
          <p:cNvPr id="4" name="Straight Connector 3">
            <a:extLst>
              <a:ext uri="{FF2B5EF4-FFF2-40B4-BE49-F238E27FC236}">
                <a16:creationId xmlns:a16="http://schemas.microsoft.com/office/drawing/2014/main" id="{F34A92B9-0694-59A2-FAD6-F172F31A4BC0}"/>
              </a:ext>
            </a:extLst>
          </p:cNvPr>
          <p:cNvCxnSpPr/>
          <p:nvPr/>
        </p:nvCxnSpPr>
        <p:spPr>
          <a:xfrm>
            <a:off x="0" y="958850"/>
            <a:ext cx="12192000" cy="0"/>
          </a:xfrm>
          <a:prstGeom prst="line">
            <a:avLst/>
          </a:prstGeom>
          <a:ln w="1270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CC282F85-6EE1-815D-ACC7-8FB76FAADB13}"/>
              </a:ext>
            </a:extLst>
          </p:cNvPr>
          <p:cNvSpPr txBox="1"/>
          <p:nvPr/>
        </p:nvSpPr>
        <p:spPr>
          <a:xfrm>
            <a:off x="261257" y="1130388"/>
            <a:ext cx="11569959" cy="1147943"/>
          </a:xfrm>
          <a:prstGeom prst="rect">
            <a:avLst/>
          </a:prstGeom>
          <a:noFill/>
        </p:spPr>
        <p:txBody>
          <a:bodyPr wrap="square">
            <a:spAutoFit/>
          </a:bodyPr>
          <a:lstStyle/>
          <a:p>
            <a:pPr marL="342900" indent="-342900" algn="just">
              <a:lnSpc>
                <a:spcPct val="115000"/>
              </a:lnSpc>
              <a:buFont typeface="Wingdings" panose="05000000000000000000" pitchFamily="2" charset="2"/>
              <a:buChar char="q"/>
            </a:pPr>
            <a:r>
              <a:rPr lang="en-US" sz="1800" dirty="0">
                <a:solidFill>
                  <a:srgbClr val="000000"/>
                </a:solidFill>
                <a:effectLst/>
                <a:latin typeface="+mn-lt"/>
                <a:ea typeface="Calibri" panose="020F0502020204030204" pitchFamily="34" charset="0"/>
              </a:rPr>
              <a:t>Similarly, to cope with competing goods, Value-added and modernized Pakistani exports are necessary. Additionally, stronger people-to-people and business-to-business links that enhance our overall bilateral relationships with China. Following model is recommended:</a:t>
            </a:r>
          </a:p>
          <a:p>
            <a:pPr marL="342900" indent="-342900" algn="just">
              <a:lnSpc>
                <a:spcPct val="115000"/>
              </a:lnSpc>
              <a:buFont typeface="Wingdings" panose="05000000000000000000" pitchFamily="2" charset="2"/>
              <a:buChar char="q"/>
            </a:pPr>
            <a:endParaRPr lang="en-US" sz="600" dirty="0">
              <a:solidFill>
                <a:srgbClr val="000000"/>
              </a:solidFill>
              <a:latin typeface="+mn-lt"/>
              <a:ea typeface="Calibri" panose="020F0502020204030204" pitchFamily="34" charset="0"/>
            </a:endParaRPr>
          </a:p>
        </p:txBody>
      </p:sp>
      <p:pic>
        <p:nvPicPr>
          <p:cNvPr id="5" name="Picture 4">
            <a:extLst>
              <a:ext uri="{FF2B5EF4-FFF2-40B4-BE49-F238E27FC236}">
                <a16:creationId xmlns:a16="http://schemas.microsoft.com/office/drawing/2014/main" id="{40DED441-4CB2-9A96-A3DD-E124834030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2940" y="2166360"/>
            <a:ext cx="9302620" cy="4471658"/>
          </a:xfrm>
          <a:prstGeom prst="rect">
            <a:avLst/>
          </a:prstGeom>
        </p:spPr>
      </p:pic>
      <p:sp>
        <p:nvSpPr>
          <p:cNvPr id="7" name="Rectangle 6">
            <a:extLst>
              <a:ext uri="{FF2B5EF4-FFF2-40B4-BE49-F238E27FC236}">
                <a16:creationId xmlns:a16="http://schemas.microsoft.com/office/drawing/2014/main" id="{000B900A-E8D2-26B5-06D7-B1622FDFDDDD}"/>
              </a:ext>
            </a:extLst>
          </p:cNvPr>
          <p:cNvSpPr/>
          <p:nvPr/>
        </p:nvSpPr>
        <p:spPr>
          <a:xfrm>
            <a:off x="1" y="6662057"/>
            <a:ext cx="6095999" cy="195943"/>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a:p>
        </p:txBody>
      </p:sp>
      <p:sp>
        <p:nvSpPr>
          <p:cNvPr id="8" name="Rectangle 7">
            <a:extLst>
              <a:ext uri="{FF2B5EF4-FFF2-40B4-BE49-F238E27FC236}">
                <a16:creationId xmlns:a16="http://schemas.microsoft.com/office/drawing/2014/main" id="{F72417E9-513F-6A14-A91E-F1028304D5FD}"/>
              </a:ext>
            </a:extLst>
          </p:cNvPr>
          <p:cNvSpPr/>
          <p:nvPr/>
        </p:nvSpPr>
        <p:spPr>
          <a:xfrm>
            <a:off x="6096001" y="6665166"/>
            <a:ext cx="6095999" cy="19594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a:p>
        </p:txBody>
      </p:sp>
    </p:spTree>
    <p:extLst>
      <p:ext uri="{BB962C8B-B14F-4D97-AF65-F5344CB8AC3E}">
        <p14:creationId xmlns:p14="http://schemas.microsoft.com/office/powerpoint/2010/main" val="277223059"/>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0E2A98D-E38B-6249-14B7-FDC6B1D9B109}"/>
              </a:ext>
            </a:extLst>
          </p:cNvPr>
          <p:cNvSpPr txBox="1">
            <a:spLocks/>
          </p:cNvSpPr>
          <p:nvPr/>
        </p:nvSpPr>
        <p:spPr bwMode="auto">
          <a:xfrm>
            <a:off x="0" y="23813"/>
            <a:ext cx="12192000" cy="873125"/>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6000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eaLnBrk="1" hangingPunct="1">
              <a:lnSpc>
                <a:spcPct val="100000"/>
              </a:lnSpc>
            </a:pPr>
            <a:endParaRPr lang="en-US" altLang="en-US" sz="2800" b="1" dirty="0">
              <a:solidFill>
                <a:schemeClr val="bg1"/>
              </a:solidFill>
              <a:latin typeface="Arial" panose="020B0604020202020204" pitchFamily="34" charset="0"/>
              <a:cs typeface="Arial" panose="020B0604020202020204" pitchFamily="34" charset="0"/>
            </a:endParaRPr>
          </a:p>
        </p:txBody>
      </p:sp>
      <p:cxnSp>
        <p:nvCxnSpPr>
          <p:cNvPr id="4" name="Straight Connector 3">
            <a:extLst>
              <a:ext uri="{FF2B5EF4-FFF2-40B4-BE49-F238E27FC236}">
                <a16:creationId xmlns:a16="http://schemas.microsoft.com/office/drawing/2014/main" id="{F34A92B9-0694-59A2-FAD6-F172F31A4BC0}"/>
              </a:ext>
            </a:extLst>
          </p:cNvPr>
          <p:cNvCxnSpPr/>
          <p:nvPr/>
        </p:nvCxnSpPr>
        <p:spPr>
          <a:xfrm>
            <a:off x="0" y="958850"/>
            <a:ext cx="12192000" cy="0"/>
          </a:xfrm>
          <a:prstGeom prst="line">
            <a:avLst/>
          </a:prstGeom>
          <a:ln w="1270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pic>
        <p:nvPicPr>
          <p:cNvPr id="3074" name="Picture 2" descr="BE GOING TO | English - Quizizz">
            <a:extLst>
              <a:ext uri="{FF2B5EF4-FFF2-40B4-BE49-F238E27FC236}">
                <a16:creationId xmlns:a16="http://schemas.microsoft.com/office/drawing/2014/main" id="{CBCD5A98-8C4F-BEB2-D09F-C80084AEE2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20763"/>
            <a:ext cx="12191999" cy="581342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2FAEEBAD-4B6D-A795-47CF-E93224B84765}"/>
              </a:ext>
            </a:extLst>
          </p:cNvPr>
          <p:cNvSpPr/>
          <p:nvPr/>
        </p:nvSpPr>
        <p:spPr>
          <a:xfrm>
            <a:off x="1" y="6662057"/>
            <a:ext cx="6095999" cy="195943"/>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a:p>
        </p:txBody>
      </p:sp>
      <p:sp>
        <p:nvSpPr>
          <p:cNvPr id="6" name="Rectangle 5">
            <a:extLst>
              <a:ext uri="{FF2B5EF4-FFF2-40B4-BE49-F238E27FC236}">
                <a16:creationId xmlns:a16="http://schemas.microsoft.com/office/drawing/2014/main" id="{442ABC29-DBA2-93E1-B7E4-5FEA09B4CF05}"/>
              </a:ext>
            </a:extLst>
          </p:cNvPr>
          <p:cNvSpPr/>
          <p:nvPr/>
        </p:nvSpPr>
        <p:spPr>
          <a:xfrm>
            <a:off x="6096001" y="6665166"/>
            <a:ext cx="6095999" cy="19594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a:p>
        </p:txBody>
      </p:sp>
    </p:spTree>
    <p:extLst>
      <p:ext uri="{BB962C8B-B14F-4D97-AF65-F5344CB8AC3E}">
        <p14:creationId xmlns:p14="http://schemas.microsoft.com/office/powerpoint/2010/main" val="2027250433"/>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74C401BC-FE3A-43F9-B32B-F7DE54B7EB05}"/>
              </a:ext>
            </a:extLst>
          </p:cNvPr>
          <p:cNvSpPr>
            <a:spLocks noGrp="1"/>
          </p:cNvSpPr>
          <p:nvPr>
            <p:ph type="title"/>
          </p:nvPr>
        </p:nvSpPr>
        <p:spPr>
          <a:xfrm>
            <a:off x="0" y="2559693"/>
            <a:ext cx="12192000" cy="1373188"/>
          </a:xfrm>
          <a:solidFill>
            <a:srgbClr val="002060"/>
          </a:solidFill>
        </p:spPr>
        <p:txBody>
          <a:bodyPr lIns="360000"/>
          <a:lstStyle/>
          <a:p>
            <a:pPr eaLnBrk="1" hangingPunct="1">
              <a:lnSpc>
                <a:spcPct val="100000"/>
              </a:lnSpc>
            </a:pPr>
            <a:r>
              <a:rPr lang="en-US" altLang="en-PK" sz="800">
                <a:solidFill>
                  <a:srgbClr val="002060"/>
                </a:solidFill>
                <a:latin typeface="Calibri (body)"/>
                <a:cs typeface="Arial" panose="020B0604020202020204" pitchFamily="34" charset="0"/>
              </a:rPr>
              <a:t>1</a:t>
            </a:r>
          </a:p>
        </p:txBody>
      </p:sp>
      <p:sp>
        <p:nvSpPr>
          <p:cNvPr id="16" name="Rectangle 15">
            <a:extLst>
              <a:ext uri="{FF2B5EF4-FFF2-40B4-BE49-F238E27FC236}">
                <a16:creationId xmlns:a16="http://schemas.microsoft.com/office/drawing/2014/main" id="{9D5E69C9-8F01-4EA1-8C3E-94CAC037C4DF}"/>
              </a:ext>
            </a:extLst>
          </p:cNvPr>
          <p:cNvSpPr/>
          <p:nvPr/>
        </p:nvSpPr>
        <p:spPr>
          <a:xfrm>
            <a:off x="2810069" y="1776381"/>
            <a:ext cx="6992034" cy="5355312"/>
          </a:xfrm>
          <a:prstGeom prst="rect">
            <a:avLst/>
          </a:prstGeom>
          <a:noFill/>
        </p:spPr>
        <p:txBody>
          <a:bodyPr anchor="b">
            <a:spAutoFit/>
            <a:scene3d>
              <a:camera prst="orthographicFront"/>
              <a:lightRig rig="glow" dir="tl">
                <a:rot lat="0" lon="0" rev="5400000"/>
              </a:lightRig>
            </a:scene3d>
            <a:sp3d contourW="12700">
              <a:bevelT w="25400" h="25400"/>
              <a:contourClr>
                <a:schemeClr val="accent6">
                  <a:shade val="73000"/>
                </a:schemeClr>
              </a:contourClr>
            </a:sp3d>
          </a:bodyPr>
          <a:lstStyle/>
          <a:p>
            <a:pPr algn="ctr" eaLnBrk="1" fontAlgn="auto" hangingPunct="1">
              <a:spcBef>
                <a:spcPts val="0"/>
              </a:spcBef>
              <a:spcAft>
                <a:spcPts val="0"/>
              </a:spcAft>
              <a:defRPr/>
            </a:pPr>
            <a:endParaRPr lang="en-US" sz="5400" b="1" dirty="0">
              <a:ln w="11430"/>
              <a:solidFill>
                <a:srgbClr val="FFC000"/>
              </a:solidFill>
              <a:effectLst>
                <a:outerShdw blurRad="80000" dist="40000" dir="5040000" algn="tl">
                  <a:srgbClr val="000000">
                    <a:alpha val="30000"/>
                  </a:srgbClr>
                </a:outerShdw>
              </a:effectLst>
              <a:latin typeface="+mn-lt"/>
            </a:endParaRPr>
          </a:p>
          <a:p>
            <a:pPr algn="ctr" eaLnBrk="1" fontAlgn="auto" hangingPunct="1">
              <a:spcBef>
                <a:spcPts val="0"/>
              </a:spcBef>
              <a:spcAft>
                <a:spcPts val="0"/>
              </a:spcAft>
              <a:defRPr/>
            </a:pPr>
            <a:r>
              <a:rPr lang="en-US" sz="7200" b="1" dirty="0">
                <a:ln w="11430"/>
                <a:solidFill>
                  <a:srgbClr val="FFC000"/>
                </a:solidFill>
                <a:effectLst>
                  <a:outerShdw blurRad="80000" dist="40000" dir="5040000" algn="tl">
                    <a:srgbClr val="000000">
                      <a:alpha val="30000"/>
                    </a:srgbClr>
                  </a:outerShdw>
                </a:effectLst>
                <a:latin typeface="+mn-lt"/>
              </a:rPr>
              <a:t>THANK YOU</a:t>
            </a:r>
          </a:p>
          <a:p>
            <a:pPr algn="ctr" eaLnBrk="1" fontAlgn="auto" hangingPunct="1">
              <a:spcBef>
                <a:spcPts val="0"/>
              </a:spcBef>
              <a:spcAft>
                <a:spcPts val="0"/>
              </a:spcAft>
              <a:defRPr/>
            </a:pPr>
            <a:endParaRPr lang="en-US" sz="5400" b="1" dirty="0">
              <a:ln w="11430"/>
              <a:solidFill>
                <a:srgbClr val="FFC000"/>
              </a:solidFill>
              <a:effectLst>
                <a:outerShdw blurRad="80000" dist="40000" dir="5040000" algn="tl">
                  <a:srgbClr val="000000">
                    <a:alpha val="30000"/>
                  </a:srgbClr>
                </a:outerShdw>
              </a:effectLst>
              <a:latin typeface="+mn-lt"/>
            </a:endParaRPr>
          </a:p>
          <a:p>
            <a:pPr algn="ctr" eaLnBrk="1" fontAlgn="auto" hangingPunct="1">
              <a:spcBef>
                <a:spcPts val="0"/>
              </a:spcBef>
              <a:spcAft>
                <a:spcPts val="0"/>
              </a:spcAft>
              <a:defRPr/>
            </a:pPr>
            <a:endParaRPr lang="en-US" sz="5400" b="1" dirty="0">
              <a:ln w="11430"/>
              <a:solidFill>
                <a:srgbClr val="FFC000"/>
              </a:solidFill>
              <a:effectLst>
                <a:outerShdw blurRad="80000" dist="40000" dir="5040000" algn="tl">
                  <a:srgbClr val="000000">
                    <a:alpha val="30000"/>
                  </a:srgbClr>
                </a:outerShdw>
              </a:effectLst>
              <a:latin typeface="+mn-lt"/>
            </a:endParaRPr>
          </a:p>
          <a:p>
            <a:pPr algn="ctr" eaLnBrk="1" fontAlgn="auto" hangingPunct="1">
              <a:spcBef>
                <a:spcPts val="0"/>
              </a:spcBef>
              <a:spcAft>
                <a:spcPts val="0"/>
              </a:spcAft>
              <a:defRPr/>
            </a:pPr>
            <a:endParaRPr lang="en-US" sz="5400" b="1" dirty="0">
              <a:ln w="11430"/>
              <a:solidFill>
                <a:srgbClr val="FFC000"/>
              </a:solidFill>
              <a:effectLst>
                <a:outerShdw blurRad="80000" dist="40000" dir="5040000" algn="tl">
                  <a:srgbClr val="000000">
                    <a:alpha val="30000"/>
                  </a:srgbClr>
                </a:outerShdw>
              </a:effectLst>
              <a:latin typeface="+mn-lt"/>
            </a:endParaRPr>
          </a:p>
          <a:p>
            <a:pPr algn="ctr" eaLnBrk="1" fontAlgn="auto" hangingPunct="1">
              <a:spcBef>
                <a:spcPts val="0"/>
              </a:spcBef>
              <a:spcAft>
                <a:spcPts val="0"/>
              </a:spcAft>
              <a:defRPr/>
            </a:pPr>
            <a:endParaRPr lang="en-US" sz="5400" b="1" dirty="0">
              <a:ln w="11430"/>
              <a:solidFill>
                <a:srgbClr val="FFC000"/>
              </a:solidFill>
              <a:effectLst>
                <a:outerShdw blurRad="80000" dist="40000" dir="5040000" algn="tl">
                  <a:srgbClr val="000000">
                    <a:alpha val="30000"/>
                  </a:srgbClr>
                </a:outerShdw>
              </a:effectLst>
              <a:latin typeface="+mn-lt"/>
            </a:endParaRPr>
          </a:p>
        </p:txBody>
      </p:sp>
      <p:cxnSp>
        <p:nvCxnSpPr>
          <p:cNvPr id="17" name="Straight Connector 16">
            <a:extLst>
              <a:ext uri="{FF2B5EF4-FFF2-40B4-BE49-F238E27FC236}">
                <a16:creationId xmlns:a16="http://schemas.microsoft.com/office/drawing/2014/main" id="{9D3493E6-EB86-43CC-81DE-8F7BC4CD2F3E}"/>
              </a:ext>
            </a:extLst>
          </p:cNvPr>
          <p:cNvCxnSpPr/>
          <p:nvPr/>
        </p:nvCxnSpPr>
        <p:spPr>
          <a:xfrm>
            <a:off x="0" y="4007493"/>
            <a:ext cx="12192000" cy="0"/>
          </a:xfrm>
          <a:prstGeom prst="line">
            <a:avLst/>
          </a:prstGeom>
          <a:ln w="127000">
            <a:solidFill>
              <a:srgbClr val="E18409"/>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126C6FF-0F44-417F-B981-129841030F85}"/>
              </a:ext>
            </a:extLst>
          </p:cNvPr>
          <p:cNvCxnSpPr/>
          <p:nvPr/>
        </p:nvCxnSpPr>
        <p:spPr>
          <a:xfrm>
            <a:off x="0" y="2483493"/>
            <a:ext cx="12192000" cy="0"/>
          </a:xfrm>
          <a:prstGeom prst="line">
            <a:avLst/>
          </a:prstGeom>
          <a:ln w="127000">
            <a:solidFill>
              <a:srgbClr val="E18409"/>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90617F04-3164-D94D-D8C6-719B48428A1C}"/>
              </a:ext>
            </a:extLst>
          </p:cNvPr>
          <p:cNvSpPr/>
          <p:nvPr/>
        </p:nvSpPr>
        <p:spPr>
          <a:xfrm>
            <a:off x="1" y="6662057"/>
            <a:ext cx="6095999" cy="195943"/>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a:p>
        </p:txBody>
      </p:sp>
      <p:sp>
        <p:nvSpPr>
          <p:cNvPr id="7" name="Rectangle 6">
            <a:extLst>
              <a:ext uri="{FF2B5EF4-FFF2-40B4-BE49-F238E27FC236}">
                <a16:creationId xmlns:a16="http://schemas.microsoft.com/office/drawing/2014/main" id="{55E184AD-75EE-9C0C-CC4A-27767EBFF05D}"/>
              </a:ext>
            </a:extLst>
          </p:cNvPr>
          <p:cNvSpPr/>
          <p:nvPr/>
        </p:nvSpPr>
        <p:spPr>
          <a:xfrm>
            <a:off x="6096001" y="6665166"/>
            <a:ext cx="6095999" cy="19594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a:p>
        </p:txBody>
      </p:sp>
    </p:spTree>
    <p:extLst>
      <p:ext uri="{BB962C8B-B14F-4D97-AF65-F5344CB8AC3E}">
        <p14:creationId xmlns:p14="http://schemas.microsoft.com/office/powerpoint/2010/main" val="40556002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0E2A98D-E38B-6249-14B7-FDC6B1D9B109}"/>
              </a:ext>
            </a:extLst>
          </p:cNvPr>
          <p:cNvSpPr txBox="1">
            <a:spLocks/>
          </p:cNvSpPr>
          <p:nvPr/>
        </p:nvSpPr>
        <p:spPr bwMode="auto">
          <a:xfrm>
            <a:off x="0" y="23813"/>
            <a:ext cx="12192000" cy="873125"/>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6000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eaLnBrk="1" hangingPunct="1">
              <a:lnSpc>
                <a:spcPct val="100000"/>
              </a:lnSpc>
            </a:pPr>
            <a:r>
              <a:rPr lang="en-US" altLang="en-US" sz="2800" b="1" dirty="0">
                <a:solidFill>
                  <a:schemeClr val="bg1"/>
                </a:solidFill>
                <a:latin typeface="Arial" panose="020B0604020202020204" pitchFamily="34" charset="0"/>
                <a:cs typeface="Arial" panose="020B0604020202020204" pitchFamily="34" charset="0"/>
              </a:rPr>
              <a:t>Introduction</a:t>
            </a:r>
          </a:p>
        </p:txBody>
      </p:sp>
      <p:cxnSp>
        <p:nvCxnSpPr>
          <p:cNvPr id="4" name="Straight Connector 3">
            <a:extLst>
              <a:ext uri="{FF2B5EF4-FFF2-40B4-BE49-F238E27FC236}">
                <a16:creationId xmlns:a16="http://schemas.microsoft.com/office/drawing/2014/main" id="{F34A92B9-0694-59A2-FAD6-F172F31A4BC0}"/>
              </a:ext>
            </a:extLst>
          </p:cNvPr>
          <p:cNvCxnSpPr/>
          <p:nvPr/>
        </p:nvCxnSpPr>
        <p:spPr>
          <a:xfrm>
            <a:off x="0" y="958850"/>
            <a:ext cx="12192000" cy="0"/>
          </a:xfrm>
          <a:prstGeom prst="line">
            <a:avLst/>
          </a:prstGeom>
          <a:ln w="1270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CC282F85-6EE1-815D-ACC7-8FB76FAADB13}"/>
              </a:ext>
            </a:extLst>
          </p:cNvPr>
          <p:cNvSpPr txBox="1"/>
          <p:nvPr/>
        </p:nvSpPr>
        <p:spPr>
          <a:xfrm>
            <a:off x="261257" y="1233029"/>
            <a:ext cx="11569959" cy="5984459"/>
          </a:xfrm>
          <a:prstGeom prst="rect">
            <a:avLst/>
          </a:prstGeom>
          <a:noFill/>
        </p:spPr>
        <p:txBody>
          <a:bodyPr wrap="square">
            <a:spAutoFit/>
          </a:bodyPr>
          <a:lstStyle/>
          <a:p>
            <a:pPr marL="342900" indent="-342900" algn="just">
              <a:lnSpc>
                <a:spcPct val="115000"/>
              </a:lnSpc>
              <a:buFont typeface="Wingdings" panose="05000000000000000000" pitchFamily="2" charset="2"/>
              <a:buChar char="q"/>
            </a:pPr>
            <a:r>
              <a:rPr lang="en-US" sz="1800" dirty="0">
                <a:solidFill>
                  <a:srgbClr val="000000"/>
                </a:solidFill>
                <a:effectLst/>
                <a:latin typeface="+mn-lt"/>
                <a:ea typeface="Calibri" panose="020F0502020204030204" pitchFamily="34" charset="0"/>
              </a:rPr>
              <a:t>Pakistan's reliance on China for commerce has grown in recent years, on both sides, China's reliance on Pakistan is low. Exports to China made up 7.7% of overall exports in 2016, while imports from China made up 29% of total imports. (S. H. Shah et al., 2020)</a:t>
            </a:r>
          </a:p>
          <a:p>
            <a:pPr marL="342900" indent="-342900" algn="just">
              <a:lnSpc>
                <a:spcPct val="115000"/>
              </a:lnSpc>
              <a:buFont typeface="Wingdings" panose="05000000000000000000" pitchFamily="2" charset="2"/>
              <a:buChar char="q"/>
            </a:pPr>
            <a:r>
              <a:rPr lang="en-US" sz="1800" dirty="0">
                <a:solidFill>
                  <a:srgbClr val="000000"/>
                </a:solidFill>
                <a:effectLst/>
                <a:latin typeface="+mn-lt"/>
                <a:ea typeface="Calibri" panose="020F0502020204030204" pitchFamily="34" charset="0"/>
              </a:rPr>
              <a:t>The Phase I of the China Pakistan Free Trade Agreement (CPFTA) came into operation in 2007 and was widely criticized for failing to provide preferential access for Pakistani exports into the large Chinese markets</a:t>
            </a:r>
          </a:p>
          <a:p>
            <a:pPr marL="342900" indent="-342900" algn="just">
              <a:lnSpc>
                <a:spcPct val="115000"/>
              </a:lnSpc>
              <a:buFont typeface="Wingdings" panose="05000000000000000000" pitchFamily="2" charset="2"/>
              <a:buChar char="q"/>
            </a:pPr>
            <a:endParaRPr lang="en-US" sz="500" dirty="0">
              <a:solidFill>
                <a:srgbClr val="000000"/>
              </a:solidFill>
              <a:effectLst/>
              <a:latin typeface="+mn-lt"/>
              <a:ea typeface="Calibri" panose="020F0502020204030204" pitchFamily="34" charset="0"/>
            </a:endParaRPr>
          </a:p>
          <a:p>
            <a:pPr marL="342900" indent="-342900" algn="just">
              <a:lnSpc>
                <a:spcPct val="115000"/>
              </a:lnSpc>
              <a:buFont typeface="Wingdings" panose="05000000000000000000" pitchFamily="2" charset="2"/>
              <a:buChar char="q"/>
            </a:pPr>
            <a:r>
              <a:rPr lang="en-US" sz="1800" dirty="0">
                <a:solidFill>
                  <a:srgbClr val="000000"/>
                </a:solidFill>
                <a:effectLst/>
                <a:latin typeface="+mn-lt"/>
                <a:ea typeface="Calibri" panose="020F0502020204030204" pitchFamily="34" charset="0"/>
              </a:rPr>
              <a:t>Accordingly, Phase II of the CPFTA, which was signed in early 2019 and entered its implementation phase from January 1, 2020</a:t>
            </a:r>
          </a:p>
          <a:p>
            <a:pPr marL="342900" indent="-342900" algn="just">
              <a:lnSpc>
                <a:spcPct val="115000"/>
              </a:lnSpc>
              <a:buFont typeface="Wingdings" panose="05000000000000000000" pitchFamily="2" charset="2"/>
              <a:buChar char="q"/>
            </a:pPr>
            <a:endParaRPr lang="en-US" sz="500" dirty="0">
              <a:solidFill>
                <a:srgbClr val="000000"/>
              </a:solidFill>
              <a:effectLst/>
              <a:latin typeface="+mn-lt"/>
              <a:ea typeface="Calibri" panose="020F0502020204030204" pitchFamily="34" charset="0"/>
              <a:cs typeface="Times New Roman" panose="02020603050405020304" pitchFamily="18" charset="0"/>
            </a:endParaRPr>
          </a:p>
          <a:p>
            <a:pPr marL="342900" indent="-342900" algn="just">
              <a:lnSpc>
                <a:spcPct val="115000"/>
              </a:lnSpc>
              <a:buFont typeface="Wingdings" panose="05000000000000000000" pitchFamily="2" charset="2"/>
              <a:buChar char="q"/>
            </a:pPr>
            <a:r>
              <a:rPr lang="en-US" sz="1800" dirty="0">
                <a:solidFill>
                  <a:srgbClr val="000000"/>
                </a:solidFill>
                <a:effectLst/>
                <a:latin typeface="+mn-lt"/>
                <a:ea typeface="Calibri" panose="020F0502020204030204" pitchFamily="34" charset="0"/>
                <a:cs typeface="Times New Roman" panose="02020603050405020304" pitchFamily="18" charset="0"/>
              </a:rPr>
              <a:t>Historically, the China-Pakistan relationship was more political and strategic. However, the changing character of international relations, as well as the growing need for economic cooperation, forced China and Pakistan to collaborate on economic matters. (Firdous et al., 2021)</a:t>
            </a:r>
          </a:p>
          <a:p>
            <a:pPr marL="342900" indent="-342900" algn="just">
              <a:lnSpc>
                <a:spcPct val="115000"/>
              </a:lnSpc>
              <a:buFont typeface="Wingdings" panose="05000000000000000000" pitchFamily="2" charset="2"/>
              <a:buChar char="q"/>
            </a:pPr>
            <a:endParaRPr lang="en-US" sz="1800" dirty="0">
              <a:solidFill>
                <a:srgbClr val="000000"/>
              </a:solidFill>
              <a:effectLst/>
              <a:latin typeface="+mn-lt"/>
              <a:ea typeface="Calibri" panose="020F0502020204030204" pitchFamily="34" charset="0"/>
            </a:endParaRPr>
          </a:p>
          <a:p>
            <a:pPr marL="342900" indent="-342900" algn="just">
              <a:lnSpc>
                <a:spcPct val="115000"/>
              </a:lnSpc>
              <a:buFont typeface="Wingdings" panose="05000000000000000000" pitchFamily="2" charset="2"/>
              <a:buChar char="q"/>
            </a:pPr>
            <a:r>
              <a:rPr lang="en-US" sz="1800" dirty="0">
                <a:solidFill>
                  <a:srgbClr val="000000"/>
                </a:solidFill>
                <a:effectLst/>
                <a:latin typeface="+mn-lt"/>
                <a:ea typeface="Calibri" panose="020F0502020204030204" pitchFamily="34" charset="0"/>
              </a:rPr>
              <a:t>Growth in exports to China including drivers of blue growth </a:t>
            </a:r>
            <a:r>
              <a:rPr lang="en-US" sz="1800" dirty="0" err="1">
                <a:solidFill>
                  <a:srgbClr val="000000"/>
                </a:solidFill>
                <a:effectLst/>
                <a:latin typeface="+mn-lt"/>
                <a:ea typeface="Calibri" panose="020F0502020204030204" pitchFamily="34" charset="0"/>
              </a:rPr>
              <a:t>i</a:t>
            </a:r>
            <a:r>
              <a:rPr lang="en-US" sz="1800" dirty="0">
                <a:solidFill>
                  <a:srgbClr val="000000"/>
                </a:solidFill>
                <a:effectLst/>
                <a:latin typeface="+mn-lt"/>
                <a:ea typeface="Calibri" panose="020F0502020204030204" pitchFamily="34" charset="0"/>
              </a:rPr>
              <a:t>-e Sea foods, mechanical goods and organic chemicals but on the whole leading competitiveness of China was quite prominent during the whole phase where misreporting of trade data leave footprints on mutual trade</a:t>
            </a:r>
            <a:endParaRPr lang="en-US" dirty="0">
              <a:solidFill>
                <a:srgbClr val="000000"/>
              </a:solidFill>
              <a:latin typeface="+mn-lt"/>
              <a:ea typeface="Calibri" panose="020F0502020204030204" pitchFamily="34" charset="0"/>
            </a:endParaRPr>
          </a:p>
          <a:p>
            <a:pPr marL="342900" indent="-342900" algn="just">
              <a:lnSpc>
                <a:spcPct val="115000"/>
              </a:lnSpc>
              <a:buFont typeface="Wingdings" panose="05000000000000000000" pitchFamily="2" charset="2"/>
              <a:buChar char="q"/>
            </a:pPr>
            <a:endParaRPr lang="en-US" sz="1800" dirty="0">
              <a:solidFill>
                <a:srgbClr val="000000"/>
              </a:solidFill>
              <a:effectLst/>
              <a:latin typeface="+mn-lt"/>
              <a:ea typeface="Calibri" panose="020F0502020204030204" pitchFamily="34" charset="0"/>
            </a:endParaRPr>
          </a:p>
          <a:p>
            <a:pPr marL="342900" indent="-342900" algn="just">
              <a:lnSpc>
                <a:spcPct val="115000"/>
              </a:lnSpc>
              <a:buFont typeface="Wingdings" panose="05000000000000000000" pitchFamily="2" charset="2"/>
              <a:buChar char="q"/>
            </a:pPr>
            <a:endParaRPr lang="en-US" dirty="0">
              <a:solidFill>
                <a:srgbClr val="000000"/>
              </a:solidFill>
              <a:latin typeface="+mn-lt"/>
              <a:ea typeface="Calibri" panose="020F0502020204030204" pitchFamily="34" charset="0"/>
            </a:endParaRPr>
          </a:p>
          <a:p>
            <a:pPr marL="342900" indent="-342900" algn="just">
              <a:lnSpc>
                <a:spcPct val="115000"/>
              </a:lnSpc>
              <a:buFont typeface="Wingdings" panose="05000000000000000000" pitchFamily="2" charset="2"/>
              <a:buChar char="q"/>
            </a:pPr>
            <a:endParaRPr lang="en-US" dirty="0">
              <a:solidFill>
                <a:srgbClr val="000000"/>
              </a:solidFill>
              <a:latin typeface="+mn-lt"/>
              <a:ea typeface="Calibri" panose="020F0502020204030204" pitchFamily="34" charset="0"/>
            </a:endParaRPr>
          </a:p>
          <a:p>
            <a:pPr marL="342900" indent="-342900" algn="just">
              <a:lnSpc>
                <a:spcPct val="115000"/>
              </a:lnSpc>
              <a:buFont typeface="Wingdings" panose="05000000000000000000" pitchFamily="2" charset="2"/>
              <a:buChar char="q"/>
            </a:pPr>
            <a:endParaRPr lang="en-US" sz="1800" dirty="0">
              <a:solidFill>
                <a:srgbClr val="000000"/>
              </a:solidFill>
              <a:effectLst/>
              <a:latin typeface="+mn-lt"/>
              <a:ea typeface="Calibri" panose="020F0502020204030204" pitchFamily="34" charset="0"/>
            </a:endParaRPr>
          </a:p>
        </p:txBody>
      </p:sp>
      <p:sp>
        <p:nvSpPr>
          <p:cNvPr id="5" name="Rectangle 4">
            <a:extLst>
              <a:ext uri="{FF2B5EF4-FFF2-40B4-BE49-F238E27FC236}">
                <a16:creationId xmlns:a16="http://schemas.microsoft.com/office/drawing/2014/main" id="{166A92B8-682A-2FF7-0A93-59FCB843A71B}"/>
              </a:ext>
            </a:extLst>
          </p:cNvPr>
          <p:cNvSpPr/>
          <p:nvPr/>
        </p:nvSpPr>
        <p:spPr>
          <a:xfrm>
            <a:off x="1" y="6662057"/>
            <a:ext cx="6095999" cy="195943"/>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a:p>
        </p:txBody>
      </p:sp>
      <p:sp>
        <p:nvSpPr>
          <p:cNvPr id="7" name="Rectangle 6">
            <a:extLst>
              <a:ext uri="{FF2B5EF4-FFF2-40B4-BE49-F238E27FC236}">
                <a16:creationId xmlns:a16="http://schemas.microsoft.com/office/drawing/2014/main" id="{249796D2-97CB-7FCA-6BE0-2956DB469F35}"/>
              </a:ext>
            </a:extLst>
          </p:cNvPr>
          <p:cNvSpPr/>
          <p:nvPr/>
        </p:nvSpPr>
        <p:spPr>
          <a:xfrm>
            <a:off x="6096001" y="6665166"/>
            <a:ext cx="6095999" cy="19594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a:p>
        </p:txBody>
      </p:sp>
    </p:spTree>
    <p:extLst>
      <p:ext uri="{BB962C8B-B14F-4D97-AF65-F5344CB8AC3E}">
        <p14:creationId xmlns:p14="http://schemas.microsoft.com/office/powerpoint/2010/main" val="1148520806"/>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0E2A98D-E38B-6249-14B7-FDC6B1D9B109}"/>
              </a:ext>
            </a:extLst>
          </p:cNvPr>
          <p:cNvSpPr txBox="1">
            <a:spLocks/>
          </p:cNvSpPr>
          <p:nvPr/>
        </p:nvSpPr>
        <p:spPr bwMode="auto">
          <a:xfrm>
            <a:off x="0" y="23813"/>
            <a:ext cx="12192000" cy="873125"/>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6000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eaLnBrk="1" hangingPunct="1">
              <a:lnSpc>
                <a:spcPct val="100000"/>
              </a:lnSpc>
            </a:pPr>
            <a:r>
              <a:rPr lang="en-US" altLang="en-US" sz="2800" b="1" dirty="0">
                <a:solidFill>
                  <a:schemeClr val="bg1"/>
                </a:solidFill>
                <a:latin typeface="Arial" panose="020B0604020202020204" pitchFamily="34" charset="0"/>
                <a:cs typeface="Arial" panose="020B0604020202020204" pitchFamily="34" charset="0"/>
              </a:rPr>
              <a:t>Significance of the Study</a:t>
            </a:r>
          </a:p>
        </p:txBody>
      </p:sp>
      <p:cxnSp>
        <p:nvCxnSpPr>
          <p:cNvPr id="4" name="Straight Connector 3">
            <a:extLst>
              <a:ext uri="{FF2B5EF4-FFF2-40B4-BE49-F238E27FC236}">
                <a16:creationId xmlns:a16="http://schemas.microsoft.com/office/drawing/2014/main" id="{F34A92B9-0694-59A2-FAD6-F172F31A4BC0}"/>
              </a:ext>
            </a:extLst>
          </p:cNvPr>
          <p:cNvCxnSpPr/>
          <p:nvPr/>
        </p:nvCxnSpPr>
        <p:spPr>
          <a:xfrm>
            <a:off x="0" y="958850"/>
            <a:ext cx="12192000" cy="0"/>
          </a:xfrm>
          <a:prstGeom prst="line">
            <a:avLst/>
          </a:prstGeom>
          <a:ln w="1270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CC282F85-6EE1-815D-ACC7-8FB76FAADB13}"/>
              </a:ext>
            </a:extLst>
          </p:cNvPr>
          <p:cNvSpPr txBox="1"/>
          <p:nvPr/>
        </p:nvSpPr>
        <p:spPr>
          <a:xfrm>
            <a:off x="261257" y="1233029"/>
            <a:ext cx="11327363" cy="5445337"/>
          </a:xfrm>
          <a:prstGeom prst="rect">
            <a:avLst/>
          </a:prstGeom>
          <a:noFill/>
        </p:spPr>
        <p:txBody>
          <a:bodyPr wrap="square">
            <a:spAutoFit/>
          </a:bodyPr>
          <a:lstStyle/>
          <a:p>
            <a:pPr marL="342900" indent="-342900" algn="just">
              <a:lnSpc>
                <a:spcPct val="115000"/>
              </a:lnSpc>
              <a:buFont typeface="Wingdings" panose="05000000000000000000" pitchFamily="2" charset="2"/>
              <a:buChar char="q"/>
            </a:pPr>
            <a:r>
              <a:rPr lang="en-US" sz="1900" dirty="0">
                <a:solidFill>
                  <a:srgbClr val="000000"/>
                </a:solidFill>
                <a:effectLst/>
                <a:latin typeface="+mn-lt"/>
                <a:ea typeface="Calibri" panose="020F0502020204030204" pitchFamily="34" charset="0"/>
                <a:cs typeface="Times New Roman" panose="02020603050405020304" pitchFamily="18" charset="0"/>
              </a:rPr>
              <a:t>Through this study, officials, academicians and researchers will learn about the importance of the trade agreements with regional countries and identify bottlenecks to accrue desired results from the FTAs. Also, the practitioners and policymakers may ensure that how there will be a smooth trade between Pakistan and China</a:t>
            </a:r>
          </a:p>
          <a:p>
            <a:pPr marL="342900" indent="-342900" algn="just">
              <a:lnSpc>
                <a:spcPct val="115000"/>
              </a:lnSpc>
              <a:buFont typeface="Wingdings" panose="05000000000000000000" pitchFamily="2" charset="2"/>
              <a:buChar char="q"/>
            </a:pPr>
            <a:endParaRPr lang="en-US" sz="1900" dirty="0">
              <a:solidFill>
                <a:srgbClr val="000000"/>
              </a:solidFill>
              <a:effectLst/>
              <a:latin typeface="+mn-lt"/>
              <a:ea typeface="Calibri" panose="020F0502020204030204" pitchFamily="34" charset="0"/>
              <a:cs typeface="Times New Roman" panose="02020603050405020304" pitchFamily="18" charset="0"/>
            </a:endParaRPr>
          </a:p>
          <a:p>
            <a:pPr marL="342900" indent="-342900" algn="just">
              <a:lnSpc>
                <a:spcPct val="115000"/>
              </a:lnSpc>
              <a:buFont typeface="Wingdings" panose="05000000000000000000" pitchFamily="2" charset="2"/>
              <a:buChar char="q"/>
            </a:pPr>
            <a:r>
              <a:rPr lang="en-US" sz="1900" dirty="0">
                <a:solidFill>
                  <a:srgbClr val="000000"/>
                </a:solidFill>
                <a:effectLst/>
                <a:latin typeface="+mn-lt"/>
                <a:ea typeface="Calibri" panose="020F0502020204030204" pitchFamily="34" charset="0"/>
                <a:cs typeface="Times New Roman" panose="02020603050405020304" pitchFamily="18" charset="0"/>
              </a:rPr>
              <a:t>The findings of the study will be used by a variety of stakeholders interested to work in the domain of the future of Pakistan’s trade with China as this study compares the imports and exports of Pakistan to China during and after the CPFTA 1st phase based on the annual GDP growth rate of Pakistan. The data on imports and exports were taken from World Integrated Trade Solution (WITS, 2022) database while the data on GDP annual growth has been taken from World Development Indicators (WDI, 2022) database</a:t>
            </a:r>
          </a:p>
          <a:p>
            <a:pPr marL="342900" indent="-342900" algn="just">
              <a:lnSpc>
                <a:spcPct val="115000"/>
              </a:lnSpc>
              <a:buFont typeface="Wingdings" panose="05000000000000000000" pitchFamily="2" charset="2"/>
              <a:buChar char="q"/>
            </a:pPr>
            <a:endParaRPr lang="en-US" sz="1900" dirty="0">
              <a:solidFill>
                <a:srgbClr val="000000"/>
              </a:solidFill>
              <a:effectLst/>
              <a:latin typeface="+mn-lt"/>
              <a:ea typeface="Calibri" panose="020F0502020204030204" pitchFamily="34" charset="0"/>
              <a:cs typeface="Times New Roman" panose="02020603050405020304" pitchFamily="18" charset="0"/>
            </a:endParaRPr>
          </a:p>
          <a:p>
            <a:pPr marL="342900" indent="-342900" algn="just">
              <a:lnSpc>
                <a:spcPct val="115000"/>
              </a:lnSpc>
              <a:buFont typeface="Wingdings" panose="05000000000000000000" pitchFamily="2" charset="2"/>
              <a:buChar char="q"/>
            </a:pPr>
            <a:r>
              <a:rPr lang="en-US" sz="1900" dirty="0">
                <a:solidFill>
                  <a:srgbClr val="000000"/>
                </a:solidFill>
                <a:effectLst/>
                <a:latin typeface="+mn-lt"/>
                <a:ea typeface="Calibri" panose="020F0502020204030204" pitchFamily="34" charset="0"/>
                <a:cs typeface="Times New Roman" panose="02020603050405020304" pitchFamily="18" charset="0"/>
              </a:rPr>
              <a:t>Overall, solutions to achieve desired outcomes through the CPFTA will be explored for sustainable long-term economic growth and bilateral trade and facilitate the trade that can address challenges to livelihoods, poverty alleviation, provision of global public goods employment creation, and the global order</a:t>
            </a:r>
          </a:p>
          <a:p>
            <a:pPr marL="342900" indent="-342900" algn="just">
              <a:lnSpc>
                <a:spcPct val="115000"/>
              </a:lnSpc>
              <a:buFont typeface="Wingdings" panose="05000000000000000000" pitchFamily="2" charset="2"/>
              <a:buChar char="q"/>
            </a:pPr>
            <a:endParaRPr lang="en-US" sz="1900" dirty="0">
              <a:solidFill>
                <a:srgbClr val="000000"/>
              </a:solidFill>
              <a:effectLst/>
              <a:latin typeface="+mn-lt"/>
              <a:ea typeface="Calibri" panose="020F0502020204030204" pitchFamily="34" charset="0"/>
              <a:cs typeface="Times New Roman" panose="02020603050405020304" pitchFamily="18" charset="0"/>
            </a:endParaRPr>
          </a:p>
          <a:p>
            <a:pPr marL="342900" indent="-342900" algn="just">
              <a:lnSpc>
                <a:spcPct val="115000"/>
              </a:lnSpc>
              <a:buFont typeface="Wingdings" panose="05000000000000000000" pitchFamily="2" charset="2"/>
              <a:buChar char="q"/>
            </a:pPr>
            <a:r>
              <a:rPr lang="en-US" sz="1900" dirty="0">
                <a:solidFill>
                  <a:srgbClr val="000000"/>
                </a:solidFill>
                <a:effectLst/>
                <a:latin typeface="+mn-lt"/>
                <a:ea typeface="Calibri" panose="020F0502020204030204" pitchFamily="34" charset="0"/>
                <a:cs typeface="Times New Roman" panose="02020603050405020304" pitchFamily="18" charset="0"/>
              </a:rPr>
              <a:t>This study also works on Blue growth, Agri Sector opportunities under CPEC and Pakistan’s trade by adding literature on these domains</a:t>
            </a:r>
            <a:endParaRPr lang="en-PK" sz="1900" dirty="0">
              <a:effectLst/>
              <a:latin typeface="+mn-lt"/>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67BE1977-97FF-F6D0-9937-D5F551DD8253}"/>
              </a:ext>
            </a:extLst>
          </p:cNvPr>
          <p:cNvSpPr/>
          <p:nvPr/>
        </p:nvSpPr>
        <p:spPr>
          <a:xfrm>
            <a:off x="1" y="6662057"/>
            <a:ext cx="6095999" cy="195943"/>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a:p>
        </p:txBody>
      </p:sp>
      <p:sp>
        <p:nvSpPr>
          <p:cNvPr id="7" name="Rectangle 6">
            <a:extLst>
              <a:ext uri="{FF2B5EF4-FFF2-40B4-BE49-F238E27FC236}">
                <a16:creationId xmlns:a16="http://schemas.microsoft.com/office/drawing/2014/main" id="{586406C9-83E4-8252-A0CD-A130A9EA5034}"/>
              </a:ext>
            </a:extLst>
          </p:cNvPr>
          <p:cNvSpPr/>
          <p:nvPr/>
        </p:nvSpPr>
        <p:spPr>
          <a:xfrm>
            <a:off x="6096001" y="6665166"/>
            <a:ext cx="6095999" cy="19594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a:p>
        </p:txBody>
      </p:sp>
    </p:spTree>
    <p:extLst>
      <p:ext uri="{BB962C8B-B14F-4D97-AF65-F5344CB8AC3E}">
        <p14:creationId xmlns:p14="http://schemas.microsoft.com/office/powerpoint/2010/main" val="4288077735"/>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0E2A98D-E38B-6249-14B7-FDC6B1D9B109}"/>
              </a:ext>
            </a:extLst>
          </p:cNvPr>
          <p:cNvSpPr txBox="1">
            <a:spLocks/>
          </p:cNvSpPr>
          <p:nvPr/>
        </p:nvSpPr>
        <p:spPr bwMode="auto">
          <a:xfrm>
            <a:off x="0" y="23813"/>
            <a:ext cx="12192000" cy="873125"/>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6000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eaLnBrk="1" hangingPunct="1">
              <a:lnSpc>
                <a:spcPct val="100000"/>
              </a:lnSpc>
            </a:pPr>
            <a:r>
              <a:rPr lang="en-US" altLang="en-US" sz="2800" b="1" dirty="0">
                <a:solidFill>
                  <a:schemeClr val="bg1"/>
                </a:solidFill>
                <a:latin typeface="Arial" panose="020B0604020202020204" pitchFamily="34" charset="0"/>
                <a:cs typeface="Arial" panose="020B0604020202020204" pitchFamily="34" charset="0"/>
              </a:rPr>
              <a:t>Research Objective</a:t>
            </a:r>
          </a:p>
        </p:txBody>
      </p:sp>
      <p:cxnSp>
        <p:nvCxnSpPr>
          <p:cNvPr id="4" name="Straight Connector 3">
            <a:extLst>
              <a:ext uri="{FF2B5EF4-FFF2-40B4-BE49-F238E27FC236}">
                <a16:creationId xmlns:a16="http://schemas.microsoft.com/office/drawing/2014/main" id="{F34A92B9-0694-59A2-FAD6-F172F31A4BC0}"/>
              </a:ext>
            </a:extLst>
          </p:cNvPr>
          <p:cNvCxnSpPr/>
          <p:nvPr/>
        </p:nvCxnSpPr>
        <p:spPr>
          <a:xfrm>
            <a:off x="0" y="958850"/>
            <a:ext cx="12192000" cy="0"/>
          </a:xfrm>
          <a:prstGeom prst="line">
            <a:avLst/>
          </a:prstGeom>
          <a:ln w="1270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CC282F85-6EE1-815D-ACC7-8FB76FAADB13}"/>
              </a:ext>
            </a:extLst>
          </p:cNvPr>
          <p:cNvSpPr txBox="1"/>
          <p:nvPr/>
        </p:nvSpPr>
        <p:spPr>
          <a:xfrm>
            <a:off x="261257" y="1233029"/>
            <a:ext cx="11569959" cy="3252301"/>
          </a:xfrm>
          <a:prstGeom prst="rect">
            <a:avLst/>
          </a:prstGeom>
          <a:noFill/>
        </p:spPr>
        <p:txBody>
          <a:bodyPr wrap="square">
            <a:spAutoFit/>
          </a:bodyPr>
          <a:lstStyle/>
          <a:p>
            <a:pPr marL="342900" indent="-342900" algn="just">
              <a:lnSpc>
                <a:spcPct val="115000"/>
              </a:lnSpc>
              <a:buFont typeface="Wingdings" panose="05000000000000000000" pitchFamily="2" charset="2"/>
              <a:buChar char="q"/>
            </a:pPr>
            <a:r>
              <a:rPr lang="en-US" sz="1800" dirty="0">
                <a:solidFill>
                  <a:srgbClr val="000000"/>
                </a:solidFill>
                <a:effectLst/>
                <a:latin typeface="+mn-lt"/>
                <a:ea typeface="Calibri" panose="020F0502020204030204" pitchFamily="34" charset="0"/>
              </a:rPr>
              <a:t>The literature on distributional aspects of free trade agreements is still limited</a:t>
            </a:r>
          </a:p>
          <a:p>
            <a:pPr marL="342900" indent="-342900" algn="just">
              <a:lnSpc>
                <a:spcPct val="115000"/>
              </a:lnSpc>
              <a:buFont typeface="Wingdings" panose="05000000000000000000" pitchFamily="2" charset="2"/>
              <a:buChar char="q"/>
            </a:pPr>
            <a:endParaRPr lang="en-US" dirty="0">
              <a:solidFill>
                <a:srgbClr val="000000"/>
              </a:solidFill>
              <a:latin typeface="+mn-lt"/>
              <a:ea typeface="Calibri" panose="020F0502020204030204" pitchFamily="34" charset="0"/>
            </a:endParaRPr>
          </a:p>
          <a:p>
            <a:pPr marL="342900" indent="-342900" algn="just">
              <a:lnSpc>
                <a:spcPct val="115000"/>
              </a:lnSpc>
              <a:buFont typeface="Wingdings" panose="05000000000000000000" pitchFamily="2" charset="2"/>
              <a:buChar char="q"/>
            </a:pPr>
            <a:r>
              <a:rPr lang="en-US" sz="1800" dirty="0">
                <a:solidFill>
                  <a:srgbClr val="000000"/>
                </a:solidFill>
                <a:effectLst/>
                <a:latin typeface="+mn-lt"/>
                <a:ea typeface="Calibri" panose="020F0502020204030204" pitchFamily="34" charset="0"/>
              </a:rPr>
              <a:t>This study is aimed at identifying bottlenecks to achieve objects and make recommendations that would allow policy makers to better evaluate the costs and benefits of the FTA</a:t>
            </a:r>
          </a:p>
          <a:p>
            <a:pPr marL="342900" indent="-342900" algn="just">
              <a:lnSpc>
                <a:spcPct val="115000"/>
              </a:lnSpc>
              <a:buFont typeface="Wingdings" panose="05000000000000000000" pitchFamily="2" charset="2"/>
              <a:buChar char="q"/>
            </a:pPr>
            <a:endParaRPr lang="en-US" dirty="0">
              <a:solidFill>
                <a:srgbClr val="000000"/>
              </a:solidFill>
              <a:latin typeface="+mn-lt"/>
              <a:ea typeface="Calibri" panose="020F0502020204030204" pitchFamily="34" charset="0"/>
            </a:endParaRPr>
          </a:p>
          <a:p>
            <a:pPr marL="342900" indent="-342900" algn="just">
              <a:lnSpc>
                <a:spcPct val="115000"/>
              </a:lnSpc>
              <a:buFont typeface="Wingdings" panose="05000000000000000000" pitchFamily="2" charset="2"/>
              <a:buChar char="q"/>
            </a:pPr>
            <a:r>
              <a:rPr lang="en-US" sz="1800" dirty="0">
                <a:solidFill>
                  <a:srgbClr val="000000"/>
                </a:solidFill>
                <a:effectLst/>
                <a:latin typeface="+mn-lt"/>
                <a:ea typeface="Calibri" panose="020F0502020204030204" pitchFamily="34" charset="0"/>
              </a:rPr>
              <a:t>Secondly, it can help prepare measures to address the negative impact of the agreements and focus on the parts of the agreement yielding the highest returns</a:t>
            </a:r>
          </a:p>
          <a:p>
            <a:pPr marL="342900" indent="-342900" algn="just">
              <a:lnSpc>
                <a:spcPct val="115000"/>
              </a:lnSpc>
              <a:buFont typeface="Wingdings" panose="05000000000000000000" pitchFamily="2" charset="2"/>
              <a:buChar char="q"/>
            </a:pPr>
            <a:endParaRPr lang="en-US" dirty="0">
              <a:solidFill>
                <a:srgbClr val="000000"/>
              </a:solidFill>
              <a:latin typeface="+mn-lt"/>
              <a:ea typeface="Calibri" panose="020F0502020204030204" pitchFamily="34" charset="0"/>
            </a:endParaRPr>
          </a:p>
          <a:p>
            <a:pPr marL="342900" indent="-342900" algn="just">
              <a:lnSpc>
                <a:spcPct val="115000"/>
              </a:lnSpc>
              <a:buFont typeface="Wingdings" panose="05000000000000000000" pitchFamily="2" charset="2"/>
              <a:buChar char="q"/>
            </a:pPr>
            <a:r>
              <a:rPr lang="en-US" sz="1800" dirty="0">
                <a:solidFill>
                  <a:srgbClr val="000000"/>
                </a:solidFill>
                <a:effectLst/>
                <a:latin typeface="+mn-lt"/>
                <a:ea typeface="Calibri" panose="020F0502020204030204" pitchFamily="34" charset="0"/>
              </a:rPr>
              <a:t>Lastly, the objective of the study is to learn more about how the China-Pakistan (CPFTA) affects Pakistan's trade system and how CPFTA can be leveraged for economic growth amidst global economic crises</a:t>
            </a:r>
          </a:p>
        </p:txBody>
      </p:sp>
      <p:sp>
        <p:nvSpPr>
          <p:cNvPr id="5" name="Rectangle 4">
            <a:extLst>
              <a:ext uri="{FF2B5EF4-FFF2-40B4-BE49-F238E27FC236}">
                <a16:creationId xmlns:a16="http://schemas.microsoft.com/office/drawing/2014/main" id="{8253A8D8-4A61-618D-02FA-4223B86FA220}"/>
              </a:ext>
            </a:extLst>
          </p:cNvPr>
          <p:cNvSpPr/>
          <p:nvPr/>
        </p:nvSpPr>
        <p:spPr>
          <a:xfrm>
            <a:off x="1" y="6662057"/>
            <a:ext cx="6095999" cy="195943"/>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a:p>
        </p:txBody>
      </p:sp>
      <p:sp>
        <p:nvSpPr>
          <p:cNvPr id="7" name="Rectangle 6">
            <a:extLst>
              <a:ext uri="{FF2B5EF4-FFF2-40B4-BE49-F238E27FC236}">
                <a16:creationId xmlns:a16="http://schemas.microsoft.com/office/drawing/2014/main" id="{10D99C0D-7BE0-0380-BFCE-A8411BDCAD35}"/>
              </a:ext>
            </a:extLst>
          </p:cNvPr>
          <p:cNvSpPr/>
          <p:nvPr/>
        </p:nvSpPr>
        <p:spPr>
          <a:xfrm>
            <a:off x="6096001" y="6665166"/>
            <a:ext cx="6095999" cy="19594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a:p>
        </p:txBody>
      </p:sp>
    </p:spTree>
    <p:extLst>
      <p:ext uri="{BB962C8B-B14F-4D97-AF65-F5344CB8AC3E}">
        <p14:creationId xmlns:p14="http://schemas.microsoft.com/office/powerpoint/2010/main" val="983112264"/>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0E2A98D-E38B-6249-14B7-FDC6B1D9B109}"/>
              </a:ext>
            </a:extLst>
          </p:cNvPr>
          <p:cNvSpPr txBox="1">
            <a:spLocks/>
          </p:cNvSpPr>
          <p:nvPr/>
        </p:nvSpPr>
        <p:spPr bwMode="auto">
          <a:xfrm>
            <a:off x="0" y="23813"/>
            <a:ext cx="12192000" cy="873125"/>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6000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eaLnBrk="1" hangingPunct="1">
              <a:lnSpc>
                <a:spcPct val="100000"/>
              </a:lnSpc>
            </a:pPr>
            <a:r>
              <a:rPr lang="en-US" altLang="en-US" sz="2800" b="1" dirty="0">
                <a:solidFill>
                  <a:schemeClr val="bg1"/>
                </a:solidFill>
                <a:latin typeface="Arial" panose="020B0604020202020204" pitchFamily="34" charset="0"/>
                <a:cs typeface="Arial" panose="020B0604020202020204" pitchFamily="34" charset="0"/>
              </a:rPr>
              <a:t>Literature Review: </a:t>
            </a:r>
            <a:r>
              <a:rPr lang="en-US" sz="2800" b="1" dirty="0">
                <a:solidFill>
                  <a:schemeClr val="bg1"/>
                </a:solidFill>
                <a:latin typeface="Arial" panose="020B0604020202020204" pitchFamily="34" charset="0"/>
                <a:cs typeface="Arial" panose="020B0604020202020204" pitchFamily="34" charset="0"/>
              </a:rPr>
              <a:t>China-Pakistan Free Trade Agreement (CPFTA)</a:t>
            </a:r>
            <a:endParaRPr lang="en-US" altLang="en-US" sz="2800" b="1" dirty="0">
              <a:solidFill>
                <a:schemeClr val="bg1"/>
              </a:solidFill>
              <a:latin typeface="Arial" panose="020B0604020202020204" pitchFamily="34" charset="0"/>
              <a:cs typeface="Arial" panose="020B0604020202020204" pitchFamily="34" charset="0"/>
            </a:endParaRPr>
          </a:p>
        </p:txBody>
      </p:sp>
      <p:cxnSp>
        <p:nvCxnSpPr>
          <p:cNvPr id="4" name="Straight Connector 3">
            <a:extLst>
              <a:ext uri="{FF2B5EF4-FFF2-40B4-BE49-F238E27FC236}">
                <a16:creationId xmlns:a16="http://schemas.microsoft.com/office/drawing/2014/main" id="{F34A92B9-0694-59A2-FAD6-F172F31A4BC0}"/>
              </a:ext>
            </a:extLst>
          </p:cNvPr>
          <p:cNvCxnSpPr/>
          <p:nvPr/>
        </p:nvCxnSpPr>
        <p:spPr>
          <a:xfrm>
            <a:off x="0" y="958850"/>
            <a:ext cx="12192000" cy="0"/>
          </a:xfrm>
          <a:prstGeom prst="line">
            <a:avLst/>
          </a:prstGeom>
          <a:ln w="1270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4DB14BF4-E2D0-D23A-E9A4-B06A7CEFF50A}"/>
              </a:ext>
            </a:extLst>
          </p:cNvPr>
          <p:cNvGraphicFramePr>
            <a:graphicFrameLocks noGrp="1"/>
          </p:cNvGraphicFramePr>
          <p:nvPr>
            <p:ph idx="1"/>
            <p:extLst>
              <p:ext uri="{D42A27DB-BD31-4B8C-83A1-F6EECF244321}">
                <p14:modId xmlns:p14="http://schemas.microsoft.com/office/powerpoint/2010/main" val="4120259338"/>
              </p:ext>
            </p:extLst>
          </p:nvPr>
        </p:nvGraphicFramePr>
        <p:xfrm>
          <a:off x="457200" y="1163304"/>
          <a:ext cx="11277600" cy="5121943"/>
        </p:xfrm>
        <a:graphic>
          <a:graphicData uri="http://schemas.openxmlformats.org/drawingml/2006/table">
            <a:tbl>
              <a:tblPr firstRow="1" bandRow="1">
                <a:tableStyleId>{5C22544A-7EE6-4342-B048-85BDC9FD1C3A}</a:tableStyleId>
              </a:tblPr>
              <a:tblGrid>
                <a:gridCol w="11277600">
                  <a:extLst>
                    <a:ext uri="{9D8B030D-6E8A-4147-A177-3AD203B41FA5}">
                      <a16:colId xmlns:a16="http://schemas.microsoft.com/office/drawing/2014/main" val="1859763820"/>
                    </a:ext>
                  </a:extLst>
                </a:gridCol>
              </a:tblGrid>
              <a:tr h="971613">
                <a:tc>
                  <a:txBody>
                    <a:bodyPr/>
                    <a:lstStyle/>
                    <a:p>
                      <a:r>
                        <a:rPr lang="en-US" sz="1800" b="0" kern="1200" dirty="0">
                          <a:solidFill>
                            <a:schemeClr val="lt1"/>
                          </a:solidFill>
                          <a:effectLst/>
                          <a:latin typeface="+mn-lt"/>
                          <a:ea typeface="+mn-ea"/>
                          <a:cs typeface="Times New Roman" panose="02020603050405020304" pitchFamily="18" charset="0"/>
                        </a:rPr>
                        <a:t>The FTA encourages member nations to increase production, trade, and investment, resulting in increased growth in the economy. Trade flows between nations that are based on trade agreements may be classified into two categories: inter-industry trade (IT) and intra-industry trade (IIT) </a:t>
                      </a:r>
                      <a:r>
                        <a:rPr lang="en-US" sz="1800" b="0" kern="1200" dirty="0">
                          <a:solidFill>
                            <a:schemeClr val="lt1"/>
                          </a:solidFill>
                          <a:effectLst/>
                          <a:latin typeface="+mn-lt"/>
                          <a:ea typeface="+mn-ea"/>
                          <a:cs typeface="+mn-cs"/>
                        </a:rPr>
                        <a:t>. IT is the inter-economy trading of completely diverse goods</a:t>
                      </a:r>
                      <a:endParaRPr lang="en-US" sz="1800" b="0" kern="1200" dirty="0">
                        <a:solidFill>
                          <a:schemeClr val="lt1"/>
                        </a:solidFill>
                        <a:effectLst/>
                        <a:latin typeface="+mn-lt"/>
                        <a:ea typeface="+mn-ea"/>
                        <a:cs typeface="Times New Roman" panose="02020603050405020304" pitchFamily="18" charset="0"/>
                      </a:endParaRPr>
                    </a:p>
                  </a:txBody>
                  <a:tcPr>
                    <a:solidFill>
                      <a:srgbClr val="002060"/>
                    </a:solidFill>
                  </a:tcPr>
                </a:tc>
                <a:extLst>
                  <a:ext uri="{0D108BD9-81ED-4DB2-BD59-A6C34878D82A}">
                    <a16:rowId xmlns:a16="http://schemas.microsoft.com/office/drawing/2014/main" val="1150916086"/>
                  </a:ext>
                </a:extLst>
              </a:tr>
              <a:tr h="4150330">
                <a:tc>
                  <a:txBody>
                    <a:bodyPr/>
                    <a:lstStyle/>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800" kern="1200" dirty="0">
                          <a:solidFill>
                            <a:schemeClr val="dk1"/>
                          </a:solidFill>
                          <a:effectLst/>
                          <a:latin typeface="+mn-lt"/>
                          <a:ea typeface="+mn-ea"/>
                          <a:cs typeface="Times New Roman" panose="02020603050405020304" pitchFamily="18" charset="0"/>
                        </a:rPr>
                        <a:t>Countries frequently invest in IT to improve their competitiveness (Zahid et al., 2021)</a:t>
                      </a: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n-US" sz="1800" kern="1200" dirty="0">
                        <a:solidFill>
                          <a:schemeClr val="dk1"/>
                        </a:solidFill>
                        <a:effectLst/>
                        <a:latin typeface="+mn-lt"/>
                        <a:ea typeface="+mn-ea"/>
                        <a:cs typeface="Times New Roman" panose="02020603050405020304" pitchFamily="18" charset="0"/>
                      </a:endParaRP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800" kern="1200" dirty="0">
                          <a:solidFill>
                            <a:schemeClr val="dk1"/>
                          </a:solidFill>
                          <a:effectLst/>
                          <a:latin typeface="+mn-lt"/>
                          <a:ea typeface="+mn-ea"/>
                          <a:cs typeface="+mn-cs"/>
                        </a:rPr>
                        <a:t>The China-Pakistan CPFTA was signed on November 24, 2006, and it went into impact in July 2007 (Mukhtar, 2018)</a:t>
                      </a: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n-US" sz="1800" kern="1200" dirty="0">
                        <a:solidFill>
                          <a:schemeClr val="dk1"/>
                        </a:solidFill>
                        <a:effectLst/>
                        <a:latin typeface="+mn-lt"/>
                        <a:ea typeface="+mn-ea"/>
                        <a:cs typeface="+mn-cs"/>
                      </a:endParaRP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800" kern="1200" dirty="0">
                          <a:solidFill>
                            <a:schemeClr val="dk1"/>
                          </a:solidFill>
                          <a:effectLst/>
                          <a:latin typeface="+mn-lt"/>
                          <a:ea typeface="+mn-ea"/>
                          <a:cs typeface="+mn-cs"/>
                        </a:rPr>
                        <a:t>The CPFTA addressed expropriation, investment, and its treatment, promotion and protection, dispute settlement, and restitution for damages or losses (S. H. Shah et al., 2020)</a:t>
                      </a: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n-US" sz="1800" kern="1200" dirty="0">
                        <a:solidFill>
                          <a:schemeClr val="dk1"/>
                        </a:solidFill>
                        <a:effectLst/>
                        <a:latin typeface="+mn-lt"/>
                        <a:ea typeface="+mn-ea"/>
                        <a:cs typeface="+mn-cs"/>
                      </a:endParaRP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800" kern="1200" dirty="0">
                          <a:solidFill>
                            <a:schemeClr val="dk1"/>
                          </a:solidFill>
                          <a:effectLst/>
                          <a:latin typeface="+mn-lt"/>
                          <a:ea typeface="+mn-ea"/>
                          <a:cs typeface="+mn-cs"/>
                        </a:rPr>
                        <a:t>According to the CPFTA, Pakistan and China will begin removing or reducing tariffs on all goods in two phases (Abdul Kamal et al., 2021)</a:t>
                      </a: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n-US" sz="1800" kern="1200" dirty="0">
                        <a:solidFill>
                          <a:schemeClr val="dk1"/>
                        </a:solidFill>
                        <a:effectLst/>
                        <a:latin typeface="+mn-lt"/>
                        <a:ea typeface="+mn-ea"/>
                        <a:cs typeface="+mn-cs"/>
                      </a:endParaRP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800" kern="1200" dirty="0">
                          <a:solidFill>
                            <a:schemeClr val="dk1"/>
                          </a:solidFill>
                          <a:effectLst/>
                          <a:latin typeface="+mn-lt"/>
                          <a:ea typeface="+mn-ea"/>
                          <a:cs typeface="+mn-cs"/>
                        </a:rPr>
                        <a:t>The first phase of tariff reductions began in 2006, and the phase 2 began two years later</a:t>
                      </a: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n-US" sz="1800" kern="1200" dirty="0">
                        <a:solidFill>
                          <a:schemeClr val="dk1"/>
                        </a:solidFill>
                        <a:effectLst/>
                        <a:latin typeface="+mn-lt"/>
                        <a:ea typeface="+mn-ea"/>
                        <a:cs typeface="+mn-cs"/>
                      </a:endParaRP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800" kern="1200" dirty="0">
                          <a:solidFill>
                            <a:schemeClr val="dk1"/>
                          </a:solidFill>
                          <a:effectLst/>
                          <a:latin typeface="+mn-lt"/>
                          <a:ea typeface="+mn-ea"/>
                          <a:cs typeface="+mn-cs"/>
                        </a:rPr>
                        <a:t>It was also decided that during Phase I of the CPFTA, both countries will lower tariffs by 85% within five years of implementation (Qayyum &amp; </a:t>
                      </a:r>
                      <a:r>
                        <a:rPr lang="en-US" sz="1800" kern="1200" dirty="0" err="1">
                          <a:solidFill>
                            <a:schemeClr val="dk1"/>
                          </a:solidFill>
                          <a:effectLst/>
                          <a:latin typeface="+mn-lt"/>
                          <a:ea typeface="+mn-ea"/>
                          <a:cs typeface="+mn-cs"/>
                        </a:rPr>
                        <a:t>Nigar</a:t>
                      </a:r>
                      <a:r>
                        <a:rPr lang="en-US" sz="1800" kern="1200" dirty="0">
                          <a:solidFill>
                            <a:schemeClr val="dk1"/>
                          </a:solidFill>
                          <a:effectLst/>
                          <a:latin typeface="+mn-lt"/>
                          <a:ea typeface="+mn-ea"/>
                          <a:cs typeface="+mn-cs"/>
                        </a:rPr>
                        <a:t>, 2020)</a:t>
                      </a:r>
                      <a:endParaRPr lang="en-US" sz="1800" kern="1200" dirty="0">
                        <a:solidFill>
                          <a:schemeClr val="dk1"/>
                        </a:solidFill>
                        <a:effectLst/>
                        <a:latin typeface="+mn-lt"/>
                        <a:ea typeface="+mn-ea"/>
                        <a:cs typeface="Times New Roman" panose="02020603050405020304" pitchFamily="18" charset="0"/>
                      </a:endParaRPr>
                    </a:p>
                  </a:txBody>
                  <a:tcPr/>
                </a:tc>
                <a:extLst>
                  <a:ext uri="{0D108BD9-81ED-4DB2-BD59-A6C34878D82A}">
                    <a16:rowId xmlns:a16="http://schemas.microsoft.com/office/drawing/2014/main" val="631110916"/>
                  </a:ext>
                </a:extLst>
              </a:tr>
            </a:tbl>
          </a:graphicData>
        </a:graphic>
      </p:graphicFrame>
      <p:sp>
        <p:nvSpPr>
          <p:cNvPr id="6" name="Rectangle 5">
            <a:extLst>
              <a:ext uri="{FF2B5EF4-FFF2-40B4-BE49-F238E27FC236}">
                <a16:creationId xmlns:a16="http://schemas.microsoft.com/office/drawing/2014/main" id="{D127B698-BD0B-D2E9-AB0D-98424132CF10}"/>
              </a:ext>
            </a:extLst>
          </p:cNvPr>
          <p:cNvSpPr/>
          <p:nvPr/>
        </p:nvSpPr>
        <p:spPr>
          <a:xfrm>
            <a:off x="1" y="6662057"/>
            <a:ext cx="6095999" cy="195943"/>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a:p>
        </p:txBody>
      </p:sp>
      <p:sp>
        <p:nvSpPr>
          <p:cNvPr id="7" name="Rectangle 6">
            <a:extLst>
              <a:ext uri="{FF2B5EF4-FFF2-40B4-BE49-F238E27FC236}">
                <a16:creationId xmlns:a16="http://schemas.microsoft.com/office/drawing/2014/main" id="{38FA84DF-56A1-23BD-6E7B-522A3B154150}"/>
              </a:ext>
            </a:extLst>
          </p:cNvPr>
          <p:cNvSpPr/>
          <p:nvPr/>
        </p:nvSpPr>
        <p:spPr>
          <a:xfrm>
            <a:off x="6096001" y="6665166"/>
            <a:ext cx="6095999" cy="19594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a:p>
        </p:txBody>
      </p:sp>
    </p:spTree>
    <p:extLst>
      <p:ext uri="{BB962C8B-B14F-4D97-AF65-F5344CB8AC3E}">
        <p14:creationId xmlns:p14="http://schemas.microsoft.com/office/powerpoint/2010/main" val="1686325458"/>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0E2A98D-E38B-6249-14B7-FDC6B1D9B109}"/>
              </a:ext>
            </a:extLst>
          </p:cNvPr>
          <p:cNvSpPr txBox="1">
            <a:spLocks/>
          </p:cNvSpPr>
          <p:nvPr/>
        </p:nvSpPr>
        <p:spPr bwMode="auto">
          <a:xfrm>
            <a:off x="0" y="23813"/>
            <a:ext cx="12192000" cy="873125"/>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6000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eaLnBrk="1" hangingPunct="1">
              <a:lnSpc>
                <a:spcPct val="100000"/>
              </a:lnSpc>
            </a:pPr>
            <a:r>
              <a:rPr lang="en-US" altLang="en-US" sz="2800" b="1" dirty="0">
                <a:solidFill>
                  <a:schemeClr val="bg1"/>
                </a:solidFill>
                <a:latin typeface="Arial" panose="020B0604020202020204" pitchFamily="34" charset="0"/>
                <a:cs typeface="Arial" panose="020B0604020202020204" pitchFamily="34" charset="0"/>
              </a:rPr>
              <a:t>Literature Review: </a:t>
            </a:r>
            <a:r>
              <a:rPr lang="en-US" sz="2800" b="1" dirty="0">
                <a:solidFill>
                  <a:schemeClr val="bg1"/>
                </a:solidFill>
                <a:latin typeface="Arial" panose="020B0604020202020204" pitchFamily="34" charset="0"/>
                <a:cs typeface="Arial" panose="020B0604020202020204" pitchFamily="34" charset="0"/>
              </a:rPr>
              <a:t>China-Pakistan Free Trade Agreement (CPFTA)</a:t>
            </a:r>
            <a:endParaRPr lang="en-US" altLang="en-US" sz="2800" b="1" dirty="0">
              <a:solidFill>
                <a:schemeClr val="bg1"/>
              </a:solidFill>
              <a:latin typeface="Arial" panose="020B0604020202020204" pitchFamily="34" charset="0"/>
              <a:cs typeface="Arial" panose="020B0604020202020204" pitchFamily="34" charset="0"/>
            </a:endParaRPr>
          </a:p>
        </p:txBody>
      </p:sp>
      <p:cxnSp>
        <p:nvCxnSpPr>
          <p:cNvPr id="4" name="Straight Connector 3">
            <a:extLst>
              <a:ext uri="{FF2B5EF4-FFF2-40B4-BE49-F238E27FC236}">
                <a16:creationId xmlns:a16="http://schemas.microsoft.com/office/drawing/2014/main" id="{F34A92B9-0694-59A2-FAD6-F172F31A4BC0}"/>
              </a:ext>
            </a:extLst>
          </p:cNvPr>
          <p:cNvCxnSpPr/>
          <p:nvPr/>
        </p:nvCxnSpPr>
        <p:spPr>
          <a:xfrm>
            <a:off x="0" y="958850"/>
            <a:ext cx="12192000" cy="0"/>
          </a:xfrm>
          <a:prstGeom prst="line">
            <a:avLst/>
          </a:prstGeom>
          <a:ln w="1270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4DB14BF4-E2D0-D23A-E9A4-B06A7CEFF50A}"/>
              </a:ext>
            </a:extLst>
          </p:cNvPr>
          <p:cNvGraphicFramePr>
            <a:graphicFrameLocks noGrp="1"/>
          </p:cNvGraphicFramePr>
          <p:nvPr>
            <p:ph idx="1"/>
            <p:extLst>
              <p:ext uri="{D42A27DB-BD31-4B8C-83A1-F6EECF244321}">
                <p14:modId xmlns:p14="http://schemas.microsoft.com/office/powerpoint/2010/main" val="1697942365"/>
              </p:ext>
            </p:extLst>
          </p:nvPr>
        </p:nvGraphicFramePr>
        <p:xfrm>
          <a:off x="457200" y="1137106"/>
          <a:ext cx="11277600" cy="486422"/>
        </p:xfrm>
        <a:graphic>
          <a:graphicData uri="http://schemas.openxmlformats.org/drawingml/2006/table">
            <a:tbl>
              <a:tblPr firstRow="1" bandRow="1">
                <a:tableStyleId>{5C22544A-7EE6-4342-B048-85BDC9FD1C3A}</a:tableStyleId>
              </a:tblPr>
              <a:tblGrid>
                <a:gridCol w="11277600">
                  <a:extLst>
                    <a:ext uri="{9D8B030D-6E8A-4147-A177-3AD203B41FA5}">
                      <a16:colId xmlns:a16="http://schemas.microsoft.com/office/drawing/2014/main" val="1859763820"/>
                    </a:ext>
                  </a:extLst>
                </a:gridCol>
              </a:tblGrid>
              <a:tr h="486422">
                <a:tc>
                  <a:txBody>
                    <a:bodyPr/>
                    <a:lstStyle/>
                    <a:p>
                      <a:r>
                        <a:rPr lang="en-US" sz="1800" b="0" kern="1200" dirty="0">
                          <a:solidFill>
                            <a:schemeClr val="lt1"/>
                          </a:solidFill>
                          <a:effectLst/>
                          <a:latin typeface="+mn-lt"/>
                          <a:ea typeface="+mn-ea"/>
                          <a:cs typeface="Times New Roman" panose="02020603050405020304" pitchFamily="18" charset="0"/>
                        </a:rPr>
                        <a:t>Preliminary Analysis of Pak China FTA Phase II</a:t>
                      </a:r>
                    </a:p>
                  </a:txBody>
                  <a:tcPr>
                    <a:solidFill>
                      <a:srgbClr val="002060"/>
                    </a:solidFill>
                  </a:tcPr>
                </a:tc>
                <a:extLst>
                  <a:ext uri="{0D108BD9-81ED-4DB2-BD59-A6C34878D82A}">
                    <a16:rowId xmlns:a16="http://schemas.microsoft.com/office/drawing/2014/main" val="1150916086"/>
                  </a:ext>
                </a:extLst>
              </a:tr>
            </a:tbl>
          </a:graphicData>
        </a:graphic>
      </p:graphicFrame>
      <p:sp>
        <p:nvSpPr>
          <p:cNvPr id="7" name="Right Arrow 12">
            <a:extLst>
              <a:ext uri="{FF2B5EF4-FFF2-40B4-BE49-F238E27FC236}">
                <a16:creationId xmlns:a16="http://schemas.microsoft.com/office/drawing/2014/main" id="{C539B19E-6B0C-65DC-9EF4-907720D9A853}"/>
              </a:ext>
            </a:extLst>
          </p:cNvPr>
          <p:cNvSpPr/>
          <p:nvPr/>
        </p:nvSpPr>
        <p:spPr>
          <a:xfrm>
            <a:off x="904912" y="3627600"/>
            <a:ext cx="10609064" cy="1115563"/>
          </a:xfrm>
          <a:prstGeom prst="rightArrow">
            <a:avLst/>
          </a:prstGeom>
          <a:solidFill>
            <a:schemeClr val="tx2">
              <a:lumMod val="40000"/>
              <a:lumOff val="6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PK"/>
          </a:p>
        </p:txBody>
      </p:sp>
      <p:sp>
        <p:nvSpPr>
          <p:cNvPr id="8" name="Rounded Rectangle 13">
            <a:extLst>
              <a:ext uri="{FF2B5EF4-FFF2-40B4-BE49-F238E27FC236}">
                <a16:creationId xmlns:a16="http://schemas.microsoft.com/office/drawing/2014/main" id="{EDCE9B74-16AD-2449-6CA8-5750DE16D935}"/>
              </a:ext>
            </a:extLst>
          </p:cNvPr>
          <p:cNvSpPr/>
          <p:nvPr/>
        </p:nvSpPr>
        <p:spPr>
          <a:xfrm>
            <a:off x="904912" y="1825479"/>
            <a:ext cx="2065063" cy="1993139"/>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000" b="1">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2005</a:t>
            </a:r>
            <a:endParaRPr lang="en-PK" sz="2000">
              <a:effectLst/>
              <a:latin typeface="Times New Roman" panose="02020603050405020304" pitchFamily="18" charset="0"/>
              <a:ea typeface="Calibri" panose="020F0502020204030204" pitchFamily="34" charset="0"/>
              <a:cs typeface="Times New Roman" panose="02020603050405020304" pitchFamily="18" charset="0"/>
            </a:endParaRPr>
          </a:p>
          <a:p>
            <a:pPr algn="ctr"/>
            <a:r>
              <a:rPr lang="en-US" sz="1000" b="1">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Before Trade Agreement</a:t>
            </a:r>
            <a:endParaRPr lang="en-PK" sz="2000">
              <a:effectLst/>
              <a:latin typeface="Times New Roman" panose="02020603050405020304" pitchFamily="18" charset="0"/>
              <a:ea typeface="Calibri" panose="020F0502020204030204" pitchFamily="34" charset="0"/>
              <a:cs typeface="Times New Roman" panose="02020603050405020304" pitchFamily="18" charset="0"/>
            </a:endParaRPr>
          </a:p>
          <a:p>
            <a:pPr algn="ctr"/>
            <a:r>
              <a:rPr lang="en-US" sz="100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2005: Bilateral Trade</a:t>
            </a:r>
            <a:endParaRPr lang="en-PK" sz="2000">
              <a:effectLst/>
              <a:latin typeface="Times New Roman" panose="02020603050405020304" pitchFamily="18" charset="0"/>
              <a:ea typeface="Calibri" panose="020F0502020204030204" pitchFamily="34" charset="0"/>
              <a:cs typeface="Times New Roman" panose="02020603050405020304" pitchFamily="18" charset="0"/>
            </a:endParaRPr>
          </a:p>
          <a:p>
            <a:pPr algn="ctr"/>
            <a:r>
              <a:rPr lang="en-US" sz="100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USD 4.26 bn; Pak Exports to China USD 833.2 mn</a:t>
            </a:r>
            <a:endParaRPr lang="en-PK" sz="20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Rounded Rectangle 15">
            <a:extLst>
              <a:ext uri="{FF2B5EF4-FFF2-40B4-BE49-F238E27FC236}">
                <a16:creationId xmlns:a16="http://schemas.microsoft.com/office/drawing/2014/main" id="{79BBDC38-B43F-F258-49F3-219912C5F430}"/>
              </a:ext>
            </a:extLst>
          </p:cNvPr>
          <p:cNvSpPr/>
          <p:nvPr/>
        </p:nvSpPr>
        <p:spPr>
          <a:xfrm>
            <a:off x="6907207" y="4589945"/>
            <a:ext cx="2065063" cy="1993139"/>
          </a:xfrm>
          <a:prstGeom prst="round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000"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PK"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r>
              <a:rPr lang="en-US" sz="1000" b="1"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2012-2019</a:t>
            </a:r>
            <a:endParaRPr lang="en-PK"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r>
              <a:rPr lang="en-US" sz="1000" b="1"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Negotiations on Phase-II </a:t>
            </a:r>
            <a:endParaRPr lang="en-PK"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r>
              <a:rPr lang="en-US" sz="1000"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2018: Bilateral Trade</a:t>
            </a:r>
            <a:endParaRPr lang="en-PK"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r>
              <a:rPr lang="en-US" sz="1000"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USD 19.1 bn; Pak Exports to China USD 1.1 bn</a:t>
            </a:r>
            <a:endParaRPr lang="en-PK"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r>
              <a:rPr lang="en-US" sz="1000"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2012: Bilateral Trade</a:t>
            </a:r>
            <a:endParaRPr lang="en-PK"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r>
              <a:rPr lang="en-US" sz="1000"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USD 2.2 bn</a:t>
            </a:r>
            <a:endParaRPr lang="en-PK"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r>
              <a:rPr lang="en-US" sz="2000"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PK"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Rounded Rectangle 16">
            <a:extLst>
              <a:ext uri="{FF2B5EF4-FFF2-40B4-BE49-F238E27FC236}">
                <a16:creationId xmlns:a16="http://schemas.microsoft.com/office/drawing/2014/main" id="{5FD06A02-0B69-8602-7354-7AC5942A319A}"/>
              </a:ext>
            </a:extLst>
          </p:cNvPr>
          <p:cNvSpPr/>
          <p:nvPr/>
        </p:nvSpPr>
        <p:spPr>
          <a:xfrm>
            <a:off x="2958052" y="4582576"/>
            <a:ext cx="2065063" cy="1993139"/>
          </a:xfrm>
          <a:prstGeom prst="round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000" b="1">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2006</a:t>
            </a:r>
            <a:endParaRPr lang="en-PK" sz="2000">
              <a:effectLst/>
              <a:latin typeface="Times New Roman" panose="02020603050405020304" pitchFamily="18" charset="0"/>
              <a:ea typeface="Calibri" panose="020F0502020204030204" pitchFamily="34" charset="0"/>
              <a:cs typeface="Times New Roman" panose="02020603050405020304" pitchFamily="18" charset="0"/>
            </a:endParaRPr>
          </a:p>
          <a:p>
            <a:pPr algn="ctr"/>
            <a:r>
              <a:rPr lang="en-US" sz="1000" b="1">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Early Harvest Program</a:t>
            </a:r>
            <a:endParaRPr lang="en-PK" sz="2000">
              <a:effectLst/>
              <a:latin typeface="Times New Roman" panose="02020603050405020304" pitchFamily="18" charset="0"/>
              <a:ea typeface="Calibri" panose="020F0502020204030204" pitchFamily="34" charset="0"/>
              <a:cs typeface="Times New Roman" panose="02020603050405020304" pitchFamily="18" charset="0"/>
            </a:endParaRPr>
          </a:p>
          <a:p>
            <a:pPr algn="ctr"/>
            <a:r>
              <a:rPr lang="en-US" sz="100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Pakistan gained 644 zero-tariff lines at 8-digit level</a:t>
            </a:r>
            <a:endParaRPr lang="en-PK" sz="2000">
              <a:effectLst/>
              <a:latin typeface="Times New Roman" panose="02020603050405020304" pitchFamily="18" charset="0"/>
              <a:ea typeface="Calibri" panose="020F0502020204030204" pitchFamily="34" charset="0"/>
              <a:cs typeface="Times New Roman" panose="02020603050405020304" pitchFamily="18" charset="0"/>
            </a:endParaRPr>
          </a:p>
          <a:p>
            <a:pPr algn="ctr"/>
            <a:r>
              <a:rPr lang="en-US" sz="100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Bilateral Trade</a:t>
            </a:r>
            <a:endParaRPr lang="en-PK" sz="2000">
              <a:effectLst/>
              <a:latin typeface="Times New Roman" panose="02020603050405020304" pitchFamily="18" charset="0"/>
              <a:ea typeface="Calibri" panose="020F0502020204030204" pitchFamily="34" charset="0"/>
              <a:cs typeface="Times New Roman" panose="02020603050405020304" pitchFamily="18" charset="0"/>
            </a:endParaRPr>
          </a:p>
          <a:p>
            <a:pPr algn="ctr"/>
            <a:r>
              <a:rPr lang="en-US" sz="100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USD 5.25 bn; Pak Exports to China USD 1.0 bn</a:t>
            </a:r>
            <a:endParaRPr lang="en-PK" sz="20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Rounded Rectangle 17">
            <a:extLst>
              <a:ext uri="{FF2B5EF4-FFF2-40B4-BE49-F238E27FC236}">
                <a16:creationId xmlns:a16="http://schemas.microsoft.com/office/drawing/2014/main" id="{1F340632-2D98-CE93-FAAC-CDBDD644A626}"/>
              </a:ext>
            </a:extLst>
          </p:cNvPr>
          <p:cNvSpPr/>
          <p:nvPr/>
        </p:nvSpPr>
        <p:spPr>
          <a:xfrm>
            <a:off x="4949533" y="1781998"/>
            <a:ext cx="2065063" cy="1993139"/>
          </a:xfrm>
          <a:prstGeom prst="round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000" b="1"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2007-2012</a:t>
            </a:r>
            <a:endParaRPr lang="en-PK"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r>
              <a:rPr lang="en-US" sz="1000" b="1"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Phase-I of CPFTA</a:t>
            </a:r>
            <a:endParaRPr lang="en-PK"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r>
              <a:rPr lang="en-US" sz="1000"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Pakistan gained concessions on 6,418 tariff lines</a:t>
            </a:r>
            <a:endParaRPr lang="en-PK"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r>
              <a:rPr lang="en-US" sz="1000"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2007: Bilateral Trade</a:t>
            </a:r>
            <a:endParaRPr lang="en-PK"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r>
              <a:rPr lang="en-US" sz="1000"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USD 7 bn; Pak Exports to China USD 1.1 bn</a:t>
            </a:r>
            <a:endParaRPr lang="en-PK"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r>
              <a:rPr lang="en-US" sz="1000"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2012: Bilateral Trade</a:t>
            </a:r>
            <a:endParaRPr lang="en-PK"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r>
              <a:rPr lang="en-US" sz="1000"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USD 12.4 bn; Pak Exports to China USD 3.14 bn</a:t>
            </a:r>
            <a:endParaRPr lang="en-PK"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2" name="Rounded Rectangle 18">
            <a:extLst>
              <a:ext uri="{FF2B5EF4-FFF2-40B4-BE49-F238E27FC236}">
                <a16:creationId xmlns:a16="http://schemas.microsoft.com/office/drawing/2014/main" id="{B1A575DD-B8DA-FD43-359A-41F9EEA70CA1}"/>
              </a:ext>
            </a:extLst>
          </p:cNvPr>
          <p:cNvSpPr/>
          <p:nvPr/>
        </p:nvSpPr>
        <p:spPr>
          <a:xfrm>
            <a:off x="8694295" y="1768343"/>
            <a:ext cx="2065063" cy="1993139"/>
          </a:xfrm>
          <a:prstGeom prst="roundRect">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000" b="1">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April 2019</a:t>
            </a:r>
            <a:endParaRPr lang="en-PK" sz="2000">
              <a:effectLst/>
              <a:latin typeface="Times New Roman" panose="02020603050405020304" pitchFamily="18" charset="0"/>
              <a:ea typeface="Calibri" panose="020F0502020204030204" pitchFamily="34" charset="0"/>
              <a:cs typeface="Times New Roman" panose="02020603050405020304" pitchFamily="18" charset="0"/>
            </a:endParaRPr>
          </a:p>
          <a:p>
            <a:pPr algn="ctr"/>
            <a:r>
              <a:rPr lang="en-US" sz="1000" b="1">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Protocol on Phase-II of CPFTA signed</a:t>
            </a:r>
            <a:endParaRPr lang="en-PK" sz="2000">
              <a:effectLst/>
              <a:latin typeface="Times New Roman" panose="02020603050405020304" pitchFamily="18" charset="0"/>
              <a:ea typeface="Calibri" panose="020F0502020204030204" pitchFamily="34" charset="0"/>
              <a:cs typeface="Times New Roman" panose="02020603050405020304" pitchFamily="18" charset="0"/>
            </a:endParaRPr>
          </a:p>
          <a:p>
            <a:pPr algn="ctr"/>
            <a:r>
              <a:rPr lang="en-US" sz="100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Under Phase-II</a:t>
            </a:r>
            <a:endParaRPr lang="en-PK" sz="2000">
              <a:effectLst/>
              <a:latin typeface="Times New Roman" panose="02020603050405020304" pitchFamily="18" charset="0"/>
              <a:ea typeface="Calibri" panose="020F0502020204030204" pitchFamily="34" charset="0"/>
              <a:cs typeface="Times New Roman" panose="02020603050405020304" pitchFamily="18" charset="0"/>
            </a:endParaRPr>
          </a:p>
          <a:p>
            <a:pPr algn="ctr"/>
            <a:r>
              <a:rPr lang="en-US" sz="100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China will liberalize 75% tariff lines</a:t>
            </a:r>
            <a:endParaRPr lang="en-PK" sz="2000">
              <a:effectLst/>
              <a:latin typeface="Times New Roman" panose="02020603050405020304" pitchFamily="18" charset="0"/>
              <a:ea typeface="Calibri" panose="020F0502020204030204" pitchFamily="34" charset="0"/>
              <a:cs typeface="Times New Roman" panose="02020603050405020304" pitchFamily="18" charset="0"/>
            </a:endParaRPr>
          </a:p>
          <a:p>
            <a:pPr algn="ctr"/>
            <a:r>
              <a:rPr lang="en-US" sz="100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Bilateral Trade</a:t>
            </a:r>
            <a:endParaRPr lang="en-PK" sz="2000">
              <a:effectLst/>
              <a:latin typeface="Times New Roman" panose="02020603050405020304" pitchFamily="18" charset="0"/>
              <a:ea typeface="Calibri" panose="020F0502020204030204" pitchFamily="34" charset="0"/>
              <a:cs typeface="Times New Roman" panose="02020603050405020304" pitchFamily="18" charset="0"/>
            </a:endParaRPr>
          </a:p>
          <a:p>
            <a:pPr algn="ctr"/>
            <a:r>
              <a:rPr lang="en-US" sz="100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July 18 – Mar 19</a:t>
            </a:r>
            <a:endParaRPr lang="en-PK" sz="2000">
              <a:effectLst/>
              <a:latin typeface="Times New Roman" panose="02020603050405020304" pitchFamily="18" charset="0"/>
              <a:ea typeface="Calibri" panose="020F0502020204030204" pitchFamily="34" charset="0"/>
              <a:cs typeface="Times New Roman" panose="02020603050405020304" pitchFamily="18" charset="0"/>
            </a:endParaRPr>
          </a:p>
          <a:p>
            <a:pPr algn="ctr"/>
            <a:r>
              <a:rPr lang="en-US" sz="100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USD 7.4 bn; Pak Exports to China USD 1.48</a:t>
            </a:r>
            <a:endParaRPr lang="en-PK" sz="20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 name="Oval 12">
            <a:extLst>
              <a:ext uri="{FF2B5EF4-FFF2-40B4-BE49-F238E27FC236}">
                <a16:creationId xmlns:a16="http://schemas.microsoft.com/office/drawing/2014/main" id="{2C4EFCBD-48F6-9F26-8B5E-FE374431CD82}"/>
              </a:ext>
            </a:extLst>
          </p:cNvPr>
          <p:cNvSpPr/>
          <p:nvPr/>
        </p:nvSpPr>
        <p:spPr>
          <a:xfrm>
            <a:off x="1669168" y="3930528"/>
            <a:ext cx="536552" cy="505146"/>
          </a:xfrm>
          <a:prstGeom prst="ellipse">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PK"/>
          </a:p>
        </p:txBody>
      </p:sp>
      <p:sp>
        <p:nvSpPr>
          <p:cNvPr id="14" name="Oval 13">
            <a:extLst>
              <a:ext uri="{FF2B5EF4-FFF2-40B4-BE49-F238E27FC236}">
                <a16:creationId xmlns:a16="http://schemas.microsoft.com/office/drawing/2014/main" id="{1F2FACA5-8802-B252-170B-A5D8742B8655}"/>
              </a:ext>
            </a:extLst>
          </p:cNvPr>
          <p:cNvSpPr/>
          <p:nvPr/>
        </p:nvSpPr>
        <p:spPr>
          <a:xfrm>
            <a:off x="5713844" y="3918856"/>
            <a:ext cx="536442" cy="504065"/>
          </a:xfrm>
          <a:prstGeom prst="ellipse">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PK"/>
          </a:p>
        </p:txBody>
      </p:sp>
      <p:sp>
        <p:nvSpPr>
          <p:cNvPr id="15" name="Oval 14">
            <a:extLst>
              <a:ext uri="{FF2B5EF4-FFF2-40B4-BE49-F238E27FC236}">
                <a16:creationId xmlns:a16="http://schemas.microsoft.com/office/drawing/2014/main" id="{51A8469F-D040-D7FD-9DA4-ACF2FDD97B9A}"/>
              </a:ext>
            </a:extLst>
          </p:cNvPr>
          <p:cNvSpPr/>
          <p:nvPr/>
        </p:nvSpPr>
        <p:spPr>
          <a:xfrm>
            <a:off x="7636489" y="3942655"/>
            <a:ext cx="536442" cy="504065"/>
          </a:xfrm>
          <a:prstGeom prst="ellipse">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PK"/>
          </a:p>
        </p:txBody>
      </p:sp>
      <p:sp>
        <p:nvSpPr>
          <p:cNvPr id="16" name="Oval 15">
            <a:extLst>
              <a:ext uri="{FF2B5EF4-FFF2-40B4-BE49-F238E27FC236}">
                <a16:creationId xmlns:a16="http://schemas.microsoft.com/office/drawing/2014/main" id="{0CA689E1-BA23-9096-F244-3F19CACAC464}"/>
              </a:ext>
            </a:extLst>
          </p:cNvPr>
          <p:cNvSpPr/>
          <p:nvPr/>
        </p:nvSpPr>
        <p:spPr>
          <a:xfrm>
            <a:off x="9459441" y="3918856"/>
            <a:ext cx="536442" cy="504065"/>
          </a:xfrm>
          <a:prstGeom prst="ellipse">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PK"/>
          </a:p>
        </p:txBody>
      </p:sp>
      <p:sp>
        <p:nvSpPr>
          <p:cNvPr id="17" name="Oval 16">
            <a:extLst>
              <a:ext uri="{FF2B5EF4-FFF2-40B4-BE49-F238E27FC236}">
                <a16:creationId xmlns:a16="http://schemas.microsoft.com/office/drawing/2014/main" id="{D0DAF966-A545-15DB-802A-050566A235FF}"/>
              </a:ext>
            </a:extLst>
          </p:cNvPr>
          <p:cNvSpPr/>
          <p:nvPr/>
        </p:nvSpPr>
        <p:spPr>
          <a:xfrm>
            <a:off x="3705748" y="3930755"/>
            <a:ext cx="536442" cy="504065"/>
          </a:xfrm>
          <a:prstGeom prst="ellipse">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PK"/>
          </a:p>
        </p:txBody>
      </p:sp>
      <p:sp>
        <p:nvSpPr>
          <p:cNvPr id="18" name="Rectangle 17">
            <a:extLst>
              <a:ext uri="{FF2B5EF4-FFF2-40B4-BE49-F238E27FC236}">
                <a16:creationId xmlns:a16="http://schemas.microsoft.com/office/drawing/2014/main" id="{A9F35C26-059B-F525-FA10-93165B588ADA}"/>
              </a:ext>
            </a:extLst>
          </p:cNvPr>
          <p:cNvSpPr/>
          <p:nvPr/>
        </p:nvSpPr>
        <p:spPr>
          <a:xfrm>
            <a:off x="1" y="6662057"/>
            <a:ext cx="6095999" cy="195943"/>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a:p>
        </p:txBody>
      </p:sp>
      <p:sp>
        <p:nvSpPr>
          <p:cNvPr id="19" name="Rectangle 18">
            <a:extLst>
              <a:ext uri="{FF2B5EF4-FFF2-40B4-BE49-F238E27FC236}">
                <a16:creationId xmlns:a16="http://schemas.microsoft.com/office/drawing/2014/main" id="{31653BCB-CCA0-2303-C448-2BADEDD78F9F}"/>
              </a:ext>
            </a:extLst>
          </p:cNvPr>
          <p:cNvSpPr/>
          <p:nvPr/>
        </p:nvSpPr>
        <p:spPr>
          <a:xfrm>
            <a:off x="6096001" y="6665166"/>
            <a:ext cx="6095999" cy="19594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a:p>
        </p:txBody>
      </p:sp>
    </p:spTree>
    <p:extLst>
      <p:ext uri="{BB962C8B-B14F-4D97-AF65-F5344CB8AC3E}">
        <p14:creationId xmlns:p14="http://schemas.microsoft.com/office/powerpoint/2010/main" val="2380584167"/>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0E2A98D-E38B-6249-14B7-FDC6B1D9B109}"/>
              </a:ext>
            </a:extLst>
          </p:cNvPr>
          <p:cNvSpPr txBox="1">
            <a:spLocks/>
          </p:cNvSpPr>
          <p:nvPr/>
        </p:nvSpPr>
        <p:spPr bwMode="auto">
          <a:xfrm>
            <a:off x="0" y="23813"/>
            <a:ext cx="12192000" cy="873125"/>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6000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eaLnBrk="1" hangingPunct="1">
              <a:lnSpc>
                <a:spcPct val="100000"/>
              </a:lnSpc>
            </a:pPr>
            <a:r>
              <a:rPr lang="en-US" altLang="en-US" sz="2800" b="1" dirty="0">
                <a:solidFill>
                  <a:schemeClr val="bg1"/>
                </a:solidFill>
                <a:latin typeface="Arial" panose="020B0604020202020204" pitchFamily="34" charset="0"/>
                <a:cs typeface="Arial" panose="020B0604020202020204" pitchFamily="34" charset="0"/>
              </a:rPr>
              <a:t>Literature Review: </a:t>
            </a:r>
            <a:r>
              <a:rPr lang="en-US" sz="2800" b="1" dirty="0">
                <a:solidFill>
                  <a:schemeClr val="bg1"/>
                </a:solidFill>
                <a:latin typeface="Arial" panose="020B0604020202020204" pitchFamily="34" charset="0"/>
                <a:cs typeface="Arial" panose="020B0604020202020204" pitchFamily="34" charset="0"/>
              </a:rPr>
              <a:t>Negotiation for CPFTA</a:t>
            </a:r>
            <a:endParaRPr lang="en-US" altLang="en-US" sz="2800" b="1" dirty="0">
              <a:solidFill>
                <a:schemeClr val="bg1"/>
              </a:solidFill>
              <a:latin typeface="Arial" panose="020B0604020202020204" pitchFamily="34" charset="0"/>
              <a:cs typeface="Arial" panose="020B0604020202020204" pitchFamily="34" charset="0"/>
            </a:endParaRPr>
          </a:p>
        </p:txBody>
      </p:sp>
      <p:cxnSp>
        <p:nvCxnSpPr>
          <p:cNvPr id="4" name="Straight Connector 3">
            <a:extLst>
              <a:ext uri="{FF2B5EF4-FFF2-40B4-BE49-F238E27FC236}">
                <a16:creationId xmlns:a16="http://schemas.microsoft.com/office/drawing/2014/main" id="{F34A92B9-0694-59A2-FAD6-F172F31A4BC0}"/>
              </a:ext>
            </a:extLst>
          </p:cNvPr>
          <p:cNvCxnSpPr/>
          <p:nvPr/>
        </p:nvCxnSpPr>
        <p:spPr>
          <a:xfrm>
            <a:off x="0" y="958850"/>
            <a:ext cx="12192000" cy="0"/>
          </a:xfrm>
          <a:prstGeom prst="line">
            <a:avLst/>
          </a:prstGeom>
          <a:ln w="1270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4DB14BF4-E2D0-D23A-E9A4-B06A7CEFF50A}"/>
              </a:ext>
            </a:extLst>
          </p:cNvPr>
          <p:cNvGraphicFramePr>
            <a:graphicFrameLocks noGrp="1"/>
          </p:cNvGraphicFramePr>
          <p:nvPr>
            <p:ph idx="1"/>
            <p:extLst>
              <p:ext uri="{D42A27DB-BD31-4B8C-83A1-F6EECF244321}">
                <p14:modId xmlns:p14="http://schemas.microsoft.com/office/powerpoint/2010/main" val="1574527957"/>
              </p:ext>
            </p:extLst>
          </p:nvPr>
        </p:nvGraphicFramePr>
        <p:xfrm>
          <a:off x="457200" y="1137105"/>
          <a:ext cx="11277600" cy="5482653"/>
        </p:xfrm>
        <a:graphic>
          <a:graphicData uri="http://schemas.openxmlformats.org/drawingml/2006/table">
            <a:tbl>
              <a:tblPr firstRow="1" bandRow="1">
                <a:tableStyleId>{5C22544A-7EE6-4342-B048-85BDC9FD1C3A}</a:tableStyleId>
              </a:tblPr>
              <a:tblGrid>
                <a:gridCol w="11277600">
                  <a:extLst>
                    <a:ext uri="{9D8B030D-6E8A-4147-A177-3AD203B41FA5}">
                      <a16:colId xmlns:a16="http://schemas.microsoft.com/office/drawing/2014/main" val="1859763820"/>
                    </a:ext>
                  </a:extLst>
                </a:gridCol>
              </a:tblGrid>
              <a:tr h="971613">
                <a:tc>
                  <a:txBody>
                    <a:bodyPr/>
                    <a:lstStyle/>
                    <a:p>
                      <a:r>
                        <a:rPr lang="en-US" sz="1800" b="0" kern="1200" dirty="0">
                          <a:solidFill>
                            <a:schemeClr val="lt1"/>
                          </a:solidFill>
                          <a:effectLst/>
                          <a:latin typeface="+mn-lt"/>
                          <a:ea typeface="+mn-ea"/>
                          <a:cs typeface="Times New Roman" panose="02020603050405020304" pitchFamily="18" charset="0"/>
                        </a:rPr>
                        <a:t>Interaction with the experts and the literature suggests that the negotiation of FTA with China did in any way was not influence by the existing strategic relationship between the two countries, Neither was influenced by any regional activity (ADB report of FTA in Asia,2008)</a:t>
                      </a:r>
                    </a:p>
                  </a:txBody>
                  <a:tcPr>
                    <a:solidFill>
                      <a:srgbClr val="002060"/>
                    </a:solidFill>
                  </a:tcPr>
                </a:tc>
                <a:extLst>
                  <a:ext uri="{0D108BD9-81ED-4DB2-BD59-A6C34878D82A}">
                    <a16:rowId xmlns:a16="http://schemas.microsoft.com/office/drawing/2014/main" val="1150916086"/>
                  </a:ext>
                </a:extLst>
              </a:tr>
              <a:tr h="4150330">
                <a:tc>
                  <a:txBody>
                    <a:bodyPr/>
                    <a:lstStyle/>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750" kern="1200" dirty="0">
                          <a:solidFill>
                            <a:schemeClr val="dk1"/>
                          </a:solidFill>
                          <a:effectLst/>
                          <a:latin typeface="+mn-lt"/>
                          <a:ea typeface="+mn-ea"/>
                          <a:cs typeface="Times New Roman" panose="02020603050405020304" pitchFamily="18" charset="0"/>
                        </a:rPr>
                        <a:t>At the time there was no discussion on regional trading blocs as is emerging today in case of the Ukraine crisis and the US-China trade war</a:t>
                      </a: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n-US" sz="400" kern="1200" dirty="0">
                        <a:solidFill>
                          <a:schemeClr val="dk1"/>
                        </a:solidFill>
                        <a:effectLst/>
                        <a:latin typeface="+mn-lt"/>
                        <a:ea typeface="+mn-ea"/>
                        <a:cs typeface="Times New Roman" panose="02020603050405020304" pitchFamily="18" charset="0"/>
                      </a:endParaRP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750" kern="1200" dirty="0">
                          <a:solidFill>
                            <a:schemeClr val="dk1"/>
                          </a:solidFill>
                          <a:effectLst/>
                          <a:latin typeface="+mn-lt"/>
                          <a:ea typeface="+mn-ea"/>
                          <a:cs typeface="Times New Roman" panose="02020603050405020304" pitchFamily="18" charset="0"/>
                        </a:rPr>
                        <a:t>The obvious focus was that Pakistan can obtain preferred access to the markets of China and was the subject of considerable debate, particularly as to whether it would threaten local industry</a:t>
                      </a: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n-US" sz="400" kern="1200" dirty="0">
                        <a:solidFill>
                          <a:schemeClr val="dk1"/>
                        </a:solidFill>
                        <a:effectLst/>
                        <a:latin typeface="+mn-lt"/>
                        <a:ea typeface="+mn-ea"/>
                        <a:cs typeface="Times New Roman" panose="02020603050405020304" pitchFamily="18" charset="0"/>
                      </a:endParaRP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750" kern="1200" dirty="0">
                          <a:solidFill>
                            <a:schemeClr val="dk1"/>
                          </a:solidFill>
                          <a:effectLst/>
                          <a:latin typeface="+mn-lt"/>
                          <a:ea typeface="+mn-ea"/>
                          <a:cs typeface="Times New Roman" panose="02020603050405020304" pitchFamily="18" charset="0"/>
                        </a:rPr>
                        <a:t>The challenge during negotiation also came with different rules negotiated under different agreements, enforcement of these rules and compliance with them by local businesses, failure to understand business culture including the different dispute settlement mechanisms as well as different standards regimes and other harmonization arrangements</a:t>
                      </a: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n-US" sz="400" kern="1200" dirty="0">
                        <a:solidFill>
                          <a:schemeClr val="dk1"/>
                        </a:solidFill>
                        <a:effectLst/>
                        <a:latin typeface="+mn-lt"/>
                        <a:ea typeface="+mn-ea"/>
                        <a:cs typeface="Times New Roman" panose="02020603050405020304" pitchFamily="18" charset="0"/>
                      </a:endParaRP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750" kern="1200" dirty="0">
                          <a:solidFill>
                            <a:schemeClr val="dk1"/>
                          </a:solidFill>
                          <a:effectLst/>
                          <a:latin typeface="+mn-lt"/>
                          <a:ea typeface="+mn-ea"/>
                          <a:cs typeface="Times New Roman" panose="02020603050405020304" pitchFamily="18" charset="0"/>
                        </a:rPr>
                        <a:t>In recent years, Pakistan and China invested heavily in upgrading their domestic and cross border infrastructure, bringing down trade costs, also, small and medium-sized enterprises (SMEs) were to be connected to connect to  international markets and reap the benefits of improved connectivity, overall, better connectivity and the integration of SMEs was anticipated to further boost trade and increase growth. The other benefits that were aimed at are:</a:t>
                      </a: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n-US" sz="400" kern="1200" dirty="0">
                        <a:solidFill>
                          <a:schemeClr val="dk1"/>
                        </a:solidFill>
                        <a:effectLst/>
                        <a:latin typeface="+mn-lt"/>
                        <a:ea typeface="+mn-ea"/>
                        <a:cs typeface="Times New Roman" panose="02020603050405020304" pitchFamily="18" charset="0"/>
                      </a:endParaRPr>
                    </a:p>
                    <a:p>
                      <a:pPr marL="1257300" marR="0" lvl="2"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600" kern="1200" dirty="0">
                          <a:solidFill>
                            <a:schemeClr val="dk1"/>
                          </a:solidFill>
                          <a:effectLst/>
                          <a:latin typeface="+mn-lt"/>
                          <a:ea typeface="+mn-ea"/>
                          <a:cs typeface="Times New Roman" panose="02020603050405020304" pitchFamily="18" charset="0"/>
                        </a:rPr>
                        <a:t>a. Increases access to higher quality, lower-priced goods.</a:t>
                      </a:r>
                    </a:p>
                    <a:p>
                      <a:pPr marL="1257300" marR="0" lvl="2"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600" kern="1200" dirty="0">
                          <a:solidFill>
                            <a:schemeClr val="dk1"/>
                          </a:solidFill>
                          <a:effectLst/>
                          <a:latin typeface="+mn-lt"/>
                          <a:ea typeface="+mn-ea"/>
                          <a:cs typeface="Times New Roman" panose="02020603050405020304" pitchFamily="18" charset="0"/>
                        </a:rPr>
                        <a:t>b. Ease inflationary pressure</a:t>
                      </a:r>
                    </a:p>
                    <a:p>
                      <a:pPr marL="1257300" marR="0" lvl="2"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600" kern="1200" dirty="0">
                          <a:solidFill>
                            <a:schemeClr val="dk1"/>
                          </a:solidFill>
                          <a:effectLst/>
                          <a:latin typeface="+mn-lt"/>
                          <a:ea typeface="+mn-ea"/>
                          <a:cs typeface="Times New Roman" panose="02020603050405020304" pitchFamily="18" charset="0"/>
                        </a:rPr>
                        <a:t>c. Reduction in the businesses’ production costs and promotion of economic growth.</a:t>
                      </a:r>
                    </a:p>
                    <a:p>
                      <a:pPr marL="1257300" marR="0" lvl="2"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600" kern="1200" dirty="0">
                          <a:solidFill>
                            <a:schemeClr val="dk1"/>
                          </a:solidFill>
                          <a:effectLst/>
                          <a:latin typeface="+mn-lt"/>
                          <a:ea typeface="+mn-ea"/>
                          <a:cs typeface="Times New Roman" panose="02020603050405020304" pitchFamily="18" charset="0"/>
                        </a:rPr>
                        <a:t>d. Promote efficiency and innovation</a:t>
                      </a:r>
                    </a:p>
                  </a:txBody>
                  <a:tcPr/>
                </a:tc>
                <a:extLst>
                  <a:ext uri="{0D108BD9-81ED-4DB2-BD59-A6C34878D82A}">
                    <a16:rowId xmlns:a16="http://schemas.microsoft.com/office/drawing/2014/main" val="631110916"/>
                  </a:ext>
                </a:extLst>
              </a:tr>
            </a:tbl>
          </a:graphicData>
        </a:graphic>
      </p:graphicFrame>
      <p:sp>
        <p:nvSpPr>
          <p:cNvPr id="6" name="Rectangle 5">
            <a:extLst>
              <a:ext uri="{FF2B5EF4-FFF2-40B4-BE49-F238E27FC236}">
                <a16:creationId xmlns:a16="http://schemas.microsoft.com/office/drawing/2014/main" id="{A4EB3D78-749F-64D2-296B-39CA4757F0DD}"/>
              </a:ext>
            </a:extLst>
          </p:cNvPr>
          <p:cNvSpPr/>
          <p:nvPr/>
        </p:nvSpPr>
        <p:spPr>
          <a:xfrm>
            <a:off x="1" y="6662057"/>
            <a:ext cx="6095999" cy="195943"/>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a:p>
        </p:txBody>
      </p:sp>
      <p:sp>
        <p:nvSpPr>
          <p:cNvPr id="7" name="Rectangle 6">
            <a:extLst>
              <a:ext uri="{FF2B5EF4-FFF2-40B4-BE49-F238E27FC236}">
                <a16:creationId xmlns:a16="http://schemas.microsoft.com/office/drawing/2014/main" id="{6A818024-AB57-8541-D410-56A1A61BA420}"/>
              </a:ext>
            </a:extLst>
          </p:cNvPr>
          <p:cNvSpPr/>
          <p:nvPr/>
        </p:nvSpPr>
        <p:spPr>
          <a:xfrm>
            <a:off x="6096001" y="6665166"/>
            <a:ext cx="6095999" cy="19594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a:p>
        </p:txBody>
      </p:sp>
    </p:spTree>
    <p:extLst>
      <p:ext uri="{BB962C8B-B14F-4D97-AF65-F5344CB8AC3E}">
        <p14:creationId xmlns:p14="http://schemas.microsoft.com/office/powerpoint/2010/main" val="3597881160"/>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0E2A98D-E38B-6249-14B7-FDC6B1D9B109}"/>
              </a:ext>
            </a:extLst>
          </p:cNvPr>
          <p:cNvSpPr txBox="1">
            <a:spLocks/>
          </p:cNvSpPr>
          <p:nvPr/>
        </p:nvSpPr>
        <p:spPr bwMode="auto">
          <a:xfrm>
            <a:off x="0" y="23813"/>
            <a:ext cx="12192000" cy="873125"/>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6000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eaLnBrk="1" hangingPunct="1">
              <a:lnSpc>
                <a:spcPct val="100000"/>
              </a:lnSpc>
            </a:pPr>
            <a:r>
              <a:rPr lang="en-US" altLang="en-US" sz="2800" b="1" dirty="0">
                <a:solidFill>
                  <a:schemeClr val="bg1"/>
                </a:solidFill>
                <a:latin typeface="Arial" panose="020B0604020202020204" pitchFamily="34" charset="0"/>
                <a:cs typeface="Arial" panose="020B0604020202020204" pitchFamily="34" charset="0"/>
              </a:rPr>
              <a:t>Literature Review: </a:t>
            </a:r>
            <a:r>
              <a:rPr lang="en-US" sz="2800" b="1" dirty="0">
                <a:solidFill>
                  <a:schemeClr val="bg1"/>
                </a:solidFill>
                <a:latin typeface="Arial" panose="020B0604020202020204" pitchFamily="34" charset="0"/>
                <a:cs typeface="Arial" panose="020B0604020202020204" pitchFamily="34" charset="0"/>
              </a:rPr>
              <a:t>The Benefits and Issues</a:t>
            </a:r>
            <a:endParaRPr lang="en-US" altLang="en-US" sz="2800" b="1" dirty="0">
              <a:solidFill>
                <a:schemeClr val="bg1"/>
              </a:solidFill>
              <a:latin typeface="Arial" panose="020B0604020202020204" pitchFamily="34" charset="0"/>
              <a:cs typeface="Arial" panose="020B0604020202020204" pitchFamily="34" charset="0"/>
            </a:endParaRPr>
          </a:p>
        </p:txBody>
      </p:sp>
      <p:cxnSp>
        <p:nvCxnSpPr>
          <p:cNvPr id="4" name="Straight Connector 3">
            <a:extLst>
              <a:ext uri="{FF2B5EF4-FFF2-40B4-BE49-F238E27FC236}">
                <a16:creationId xmlns:a16="http://schemas.microsoft.com/office/drawing/2014/main" id="{F34A92B9-0694-59A2-FAD6-F172F31A4BC0}"/>
              </a:ext>
            </a:extLst>
          </p:cNvPr>
          <p:cNvCxnSpPr/>
          <p:nvPr/>
        </p:nvCxnSpPr>
        <p:spPr>
          <a:xfrm>
            <a:off x="0" y="958850"/>
            <a:ext cx="12192000" cy="0"/>
          </a:xfrm>
          <a:prstGeom prst="line">
            <a:avLst/>
          </a:prstGeom>
          <a:ln w="1270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4DB14BF4-E2D0-D23A-E9A4-B06A7CEFF50A}"/>
              </a:ext>
            </a:extLst>
          </p:cNvPr>
          <p:cNvGraphicFramePr>
            <a:graphicFrameLocks noGrp="1"/>
          </p:cNvGraphicFramePr>
          <p:nvPr>
            <p:ph idx="1"/>
            <p:extLst>
              <p:ext uri="{D42A27DB-BD31-4B8C-83A1-F6EECF244321}">
                <p14:modId xmlns:p14="http://schemas.microsoft.com/office/powerpoint/2010/main" val="1953025849"/>
              </p:ext>
            </p:extLst>
          </p:nvPr>
        </p:nvGraphicFramePr>
        <p:xfrm>
          <a:off x="457200" y="1137105"/>
          <a:ext cx="11277600" cy="5413296"/>
        </p:xfrm>
        <a:graphic>
          <a:graphicData uri="http://schemas.openxmlformats.org/drawingml/2006/table">
            <a:tbl>
              <a:tblPr firstRow="1" bandRow="1">
                <a:tableStyleId>{5C22544A-7EE6-4342-B048-85BDC9FD1C3A}</a:tableStyleId>
              </a:tblPr>
              <a:tblGrid>
                <a:gridCol w="11277600">
                  <a:extLst>
                    <a:ext uri="{9D8B030D-6E8A-4147-A177-3AD203B41FA5}">
                      <a16:colId xmlns:a16="http://schemas.microsoft.com/office/drawing/2014/main" val="1859763820"/>
                    </a:ext>
                  </a:extLst>
                </a:gridCol>
              </a:tblGrid>
              <a:tr h="551736">
                <a:tc>
                  <a:txBody>
                    <a:bodyPr/>
                    <a:lstStyle/>
                    <a:p>
                      <a:r>
                        <a:rPr lang="en-US" sz="1800" b="0" kern="1200" dirty="0">
                          <a:solidFill>
                            <a:schemeClr val="lt1"/>
                          </a:solidFill>
                          <a:effectLst/>
                          <a:latin typeface="+mn-lt"/>
                          <a:ea typeface="+mn-ea"/>
                          <a:cs typeface="Times New Roman" panose="02020603050405020304" pitchFamily="18" charset="0"/>
                        </a:rPr>
                        <a:t>The increase in imports from China is primarily due to: </a:t>
                      </a:r>
                    </a:p>
                  </a:txBody>
                  <a:tcPr>
                    <a:solidFill>
                      <a:srgbClr val="002060"/>
                    </a:solidFill>
                  </a:tcPr>
                </a:tc>
                <a:extLst>
                  <a:ext uri="{0D108BD9-81ED-4DB2-BD59-A6C34878D82A}">
                    <a16:rowId xmlns:a16="http://schemas.microsoft.com/office/drawing/2014/main" val="1150916086"/>
                  </a:ext>
                </a:extLst>
              </a:tr>
              <a:tr h="4150330">
                <a:tc>
                  <a:txBody>
                    <a:bodyPr/>
                    <a:lstStyle/>
                    <a:p>
                      <a:pPr marL="342900" marR="0" lvl="0" indent="-342900" algn="just" defTabSz="914400" rtl="0" eaLnBrk="1" fontAlgn="auto" latinLnBrk="0" hangingPunct="1">
                        <a:lnSpc>
                          <a:spcPct val="100000"/>
                        </a:lnSpc>
                        <a:spcBef>
                          <a:spcPts val="0"/>
                        </a:spcBef>
                        <a:spcAft>
                          <a:spcPts val="0"/>
                        </a:spcAft>
                        <a:buClrTx/>
                        <a:buSzTx/>
                        <a:buFont typeface="+mj-lt"/>
                        <a:buAutoNum type="alphaLcParenR"/>
                        <a:tabLst/>
                        <a:defRPr/>
                      </a:pPr>
                      <a:r>
                        <a:rPr lang="en-US" sz="1800" kern="1200" dirty="0">
                          <a:solidFill>
                            <a:schemeClr val="dk1"/>
                          </a:solidFill>
                          <a:effectLst/>
                          <a:latin typeface="+mn-lt"/>
                          <a:ea typeface="+mn-ea"/>
                          <a:cs typeface="Times New Roman" panose="02020603050405020304" pitchFamily="18" charset="0"/>
                        </a:rPr>
                        <a:t>The surge in machinery and equipment in the context of Pakistan's development activities</a:t>
                      </a:r>
                    </a:p>
                    <a:p>
                      <a:pPr marL="342900" marR="0" lvl="0" indent="-342900" algn="just" defTabSz="914400" rtl="0" eaLnBrk="1" fontAlgn="auto" latinLnBrk="0" hangingPunct="1">
                        <a:lnSpc>
                          <a:spcPct val="100000"/>
                        </a:lnSpc>
                        <a:spcBef>
                          <a:spcPts val="0"/>
                        </a:spcBef>
                        <a:spcAft>
                          <a:spcPts val="0"/>
                        </a:spcAft>
                        <a:buClrTx/>
                        <a:buSzTx/>
                        <a:buFont typeface="+mj-lt"/>
                        <a:buAutoNum type="alphaLcParenR"/>
                        <a:tabLst/>
                        <a:defRPr/>
                      </a:pPr>
                      <a:endParaRPr lang="en-US" sz="1800" kern="1200" dirty="0">
                        <a:solidFill>
                          <a:schemeClr val="dk1"/>
                        </a:solidFill>
                        <a:effectLst/>
                        <a:latin typeface="+mn-lt"/>
                        <a:ea typeface="+mn-ea"/>
                        <a:cs typeface="Times New Roman" panose="02020603050405020304" pitchFamily="18" charset="0"/>
                      </a:endParaRPr>
                    </a:p>
                    <a:p>
                      <a:pPr marL="342900" marR="0" lvl="0" indent="-342900" algn="just" defTabSz="914400" rtl="0" eaLnBrk="1" fontAlgn="auto" latinLnBrk="0" hangingPunct="1">
                        <a:lnSpc>
                          <a:spcPct val="100000"/>
                        </a:lnSpc>
                        <a:spcBef>
                          <a:spcPts val="0"/>
                        </a:spcBef>
                        <a:spcAft>
                          <a:spcPts val="0"/>
                        </a:spcAft>
                        <a:buClrTx/>
                        <a:buSzTx/>
                        <a:buFont typeface="+mj-lt"/>
                        <a:buAutoNum type="alphaLcParenR"/>
                        <a:tabLst/>
                        <a:defRPr/>
                      </a:pPr>
                      <a:r>
                        <a:rPr lang="en-US" sz="1800" kern="1200" dirty="0">
                          <a:solidFill>
                            <a:schemeClr val="dk1"/>
                          </a:solidFill>
                          <a:effectLst/>
                          <a:latin typeface="+mn-lt"/>
                          <a:ea typeface="+mn-ea"/>
                          <a:cs typeface="Times New Roman" panose="02020603050405020304" pitchFamily="18" charset="0"/>
                        </a:rPr>
                        <a:t>Import diversion from other trading partners to China</a:t>
                      </a:r>
                    </a:p>
                    <a:p>
                      <a:pPr marL="342900" marR="0" lvl="0" indent="-342900" algn="just" defTabSz="914400" rtl="0" eaLnBrk="1" fontAlgn="auto" latinLnBrk="0" hangingPunct="1">
                        <a:lnSpc>
                          <a:spcPct val="100000"/>
                        </a:lnSpc>
                        <a:spcBef>
                          <a:spcPts val="0"/>
                        </a:spcBef>
                        <a:spcAft>
                          <a:spcPts val="0"/>
                        </a:spcAft>
                        <a:buClrTx/>
                        <a:buSzTx/>
                        <a:buFont typeface="+mj-lt"/>
                        <a:buAutoNum type="alphaLcParenR"/>
                        <a:tabLst/>
                        <a:defRPr/>
                      </a:pPr>
                      <a:endParaRPr lang="en-US" sz="1800" kern="1200" dirty="0">
                        <a:solidFill>
                          <a:schemeClr val="dk1"/>
                        </a:solidFill>
                        <a:effectLst/>
                        <a:latin typeface="+mn-lt"/>
                        <a:ea typeface="+mn-ea"/>
                        <a:cs typeface="Times New Roman" panose="02020603050405020304" pitchFamily="18" charset="0"/>
                      </a:endParaRPr>
                    </a:p>
                    <a:p>
                      <a:pPr marL="342900" marR="0" lvl="0" indent="-342900" algn="just" defTabSz="914400" rtl="0" eaLnBrk="1" fontAlgn="auto" latinLnBrk="0" hangingPunct="1">
                        <a:lnSpc>
                          <a:spcPct val="100000"/>
                        </a:lnSpc>
                        <a:spcBef>
                          <a:spcPts val="0"/>
                        </a:spcBef>
                        <a:spcAft>
                          <a:spcPts val="0"/>
                        </a:spcAft>
                        <a:buClrTx/>
                        <a:buSzTx/>
                        <a:buFont typeface="+mj-lt"/>
                        <a:buAutoNum type="alphaLcParenR"/>
                        <a:tabLst/>
                        <a:defRPr/>
                      </a:pPr>
                      <a:r>
                        <a:rPr lang="en-US" sz="1800" kern="1200" dirty="0">
                          <a:solidFill>
                            <a:schemeClr val="dk1"/>
                          </a:solidFill>
                          <a:effectLst/>
                          <a:latin typeface="+mn-lt"/>
                          <a:ea typeface="+mn-ea"/>
                          <a:cs typeface="Times New Roman" panose="02020603050405020304" pitchFamily="18" charset="0"/>
                        </a:rPr>
                        <a:t>The increase in demand for imported raw materials due to the emergence of local assembly businesses.</a:t>
                      </a:r>
                    </a:p>
                    <a:p>
                      <a:pPr marL="342900" marR="0" lvl="0" indent="-342900" algn="just" defTabSz="914400" rtl="0" eaLnBrk="1" fontAlgn="auto" latinLnBrk="0" hangingPunct="1">
                        <a:lnSpc>
                          <a:spcPct val="100000"/>
                        </a:lnSpc>
                        <a:spcBef>
                          <a:spcPts val="0"/>
                        </a:spcBef>
                        <a:spcAft>
                          <a:spcPts val="0"/>
                        </a:spcAft>
                        <a:buClrTx/>
                        <a:buSzTx/>
                        <a:buFont typeface="+mj-lt"/>
                        <a:buAutoNum type="alphaLcParenR"/>
                        <a:tabLst/>
                        <a:defRPr/>
                      </a:pPr>
                      <a:endParaRPr lang="en-US" sz="1800" kern="1200" dirty="0">
                        <a:solidFill>
                          <a:schemeClr val="dk1"/>
                        </a:solidFill>
                        <a:effectLst/>
                        <a:latin typeface="+mn-lt"/>
                        <a:ea typeface="+mn-ea"/>
                        <a:cs typeface="Times New Roman" panose="02020603050405020304" pitchFamily="18" charset="0"/>
                      </a:endParaRPr>
                    </a:p>
                    <a:p>
                      <a:pPr marL="342900" marR="0" lvl="0" indent="-342900" algn="just" defTabSz="914400" rtl="0" eaLnBrk="1" fontAlgn="auto" latinLnBrk="0" hangingPunct="1">
                        <a:lnSpc>
                          <a:spcPct val="100000"/>
                        </a:lnSpc>
                        <a:spcBef>
                          <a:spcPts val="0"/>
                        </a:spcBef>
                        <a:spcAft>
                          <a:spcPts val="0"/>
                        </a:spcAft>
                        <a:buClrTx/>
                        <a:buSzTx/>
                        <a:buFont typeface="+mj-lt"/>
                        <a:buAutoNum type="alphaLcParenR"/>
                        <a:tabLst/>
                        <a:defRPr/>
                      </a:pPr>
                      <a:r>
                        <a:rPr lang="en-US" sz="1800" kern="1200" dirty="0">
                          <a:solidFill>
                            <a:schemeClr val="dk1"/>
                          </a:solidFill>
                          <a:effectLst/>
                          <a:latin typeface="+mn-lt"/>
                          <a:ea typeface="+mn-ea"/>
                          <a:cs typeface="Times New Roman" panose="02020603050405020304" pitchFamily="18" charset="0"/>
                        </a:rPr>
                        <a:t>The robust demand for low-cost goods; and </a:t>
                      </a:r>
                    </a:p>
                    <a:p>
                      <a:pPr marL="342900" marR="0" lvl="0" indent="-342900" algn="just" defTabSz="914400" rtl="0" eaLnBrk="1" fontAlgn="auto" latinLnBrk="0" hangingPunct="1">
                        <a:lnSpc>
                          <a:spcPct val="100000"/>
                        </a:lnSpc>
                        <a:spcBef>
                          <a:spcPts val="0"/>
                        </a:spcBef>
                        <a:spcAft>
                          <a:spcPts val="0"/>
                        </a:spcAft>
                        <a:buClrTx/>
                        <a:buSzTx/>
                        <a:buFont typeface="+mj-lt"/>
                        <a:buAutoNum type="alphaLcParenR"/>
                        <a:tabLst/>
                        <a:defRPr/>
                      </a:pPr>
                      <a:endParaRPr lang="en-US" sz="1800" kern="1200" dirty="0">
                        <a:solidFill>
                          <a:schemeClr val="dk1"/>
                        </a:solidFill>
                        <a:effectLst/>
                        <a:latin typeface="+mn-lt"/>
                        <a:ea typeface="+mn-ea"/>
                        <a:cs typeface="Times New Roman" panose="02020603050405020304" pitchFamily="18" charset="0"/>
                      </a:endParaRPr>
                    </a:p>
                    <a:p>
                      <a:pPr marL="342900" marR="0" lvl="0" indent="-342900" algn="just" defTabSz="914400" rtl="0" eaLnBrk="1" fontAlgn="auto" latinLnBrk="0" hangingPunct="1">
                        <a:lnSpc>
                          <a:spcPct val="100000"/>
                        </a:lnSpc>
                        <a:spcBef>
                          <a:spcPts val="0"/>
                        </a:spcBef>
                        <a:spcAft>
                          <a:spcPts val="0"/>
                        </a:spcAft>
                        <a:buClrTx/>
                        <a:buSzTx/>
                        <a:buFont typeface="+mj-lt"/>
                        <a:buAutoNum type="alphaLcParenR"/>
                        <a:tabLst/>
                        <a:defRPr/>
                      </a:pPr>
                      <a:r>
                        <a:rPr lang="en-US" sz="1800" kern="1200" dirty="0">
                          <a:solidFill>
                            <a:schemeClr val="dk1"/>
                          </a:solidFill>
                          <a:effectLst/>
                          <a:latin typeface="+mn-lt"/>
                          <a:ea typeface="+mn-ea"/>
                          <a:cs typeface="Times New Roman" panose="02020603050405020304" pitchFamily="18" charset="0"/>
                        </a:rPr>
                        <a:t>Trade diversion from informal to formal channels following the signing of the CPFTA (S. H. Shah et al., 2020). Imports of low-cost machinery assist Pakistan in upgrading its domestic industries. The majority of Pakistan's imports from China were capital goods, which might help the country's economy in two ways:</a:t>
                      </a:r>
                    </a:p>
                    <a:p>
                      <a:pPr marL="857250" marR="0" lvl="1" indent="-400050" algn="just" defTabSz="914400" rtl="0" eaLnBrk="1" fontAlgn="auto" latinLnBrk="0" hangingPunct="1">
                        <a:lnSpc>
                          <a:spcPct val="100000"/>
                        </a:lnSpc>
                        <a:spcBef>
                          <a:spcPts val="0"/>
                        </a:spcBef>
                        <a:spcAft>
                          <a:spcPts val="0"/>
                        </a:spcAft>
                        <a:buClrTx/>
                        <a:buSzTx/>
                        <a:buFont typeface="+mj-lt"/>
                        <a:buAutoNum type="romanLcPeriod"/>
                        <a:tabLst/>
                        <a:defRPr/>
                      </a:pPr>
                      <a:endParaRPr lang="en-US" sz="1800" kern="1200" dirty="0">
                        <a:solidFill>
                          <a:schemeClr val="dk1"/>
                        </a:solidFill>
                        <a:effectLst/>
                        <a:latin typeface="+mn-lt"/>
                        <a:ea typeface="+mn-ea"/>
                        <a:cs typeface="Times New Roman" panose="02020603050405020304" pitchFamily="18" charset="0"/>
                      </a:endParaRPr>
                    </a:p>
                    <a:p>
                      <a:pPr marL="857250" marR="0" lvl="1" indent="-400050" algn="just" defTabSz="914400" rtl="0" eaLnBrk="1" fontAlgn="auto" latinLnBrk="0" hangingPunct="1">
                        <a:lnSpc>
                          <a:spcPct val="100000"/>
                        </a:lnSpc>
                        <a:spcBef>
                          <a:spcPts val="0"/>
                        </a:spcBef>
                        <a:spcAft>
                          <a:spcPts val="0"/>
                        </a:spcAft>
                        <a:buClrTx/>
                        <a:buSzTx/>
                        <a:buFont typeface="+mj-lt"/>
                        <a:buAutoNum type="romanLcPeriod"/>
                        <a:tabLst/>
                        <a:defRPr/>
                      </a:pPr>
                      <a:r>
                        <a:rPr lang="en-US" sz="1800" kern="1200" dirty="0">
                          <a:solidFill>
                            <a:schemeClr val="dk1"/>
                          </a:solidFill>
                          <a:effectLst/>
                          <a:latin typeface="+mn-lt"/>
                          <a:ea typeface="+mn-ea"/>
                          <a:cs typeface="Times New Roman" panose="02020603050405020304" pitchFamily="18" charset="0"/>
                        </a:rPr>
                        <a:t>Chinese machinery, particularly in the textile and cement sectors, may assist local industry in upgrading its technology (Jahangir et al., 2020)</a:t>
                      </a:r>
                    </a:p>
                    <a:p>
                      <a:pPr marL="857250" marR="0" lvl="1" indent="-400050" algn="just" defTabSz="914400" rtl="0" eaLnBrk="1" fontAlgn="auto" latinLnBrk="0" hangingPunct="1">
                        <a:lnSpc>
                          <a:spcPct val="100000"/>
                        </a:lnSpc>
                        <a:spcBef>
                          <a:spcPts val="0"/>
                        </a:spcBef>
                        <a:spcAft>
                          <a:spcPts val="0"/>
                        </a:spcAft>
                        <a:buClrTx/>
                        <a:buSzTx/>
                        <a:buFont typeface="+mj-lt"/>
                        <a:buAutoNum type="romanLcPeriod"/>
                        <a:tabLst/>
                        <a:defRPr/>
                      </a:pPr>
                      <a:endParaRPr lang="en-US" sz="700" kern="1200" dirty="0">
                        <a:solidFill>
                          <a:schemeClr val="dk1"/>
                        </a:solidFill>
                        <a:effectLst/>
                        <a:latin typeface="+mn-lt"/>
                        <a:ea typeface="+mn-ea"/>
                        <a:cs typeface="Times New Roman" panose="02020603050405020304" pitchFamily="18" charset="0"/>
                      </a:endParaRPr>
                    </a:p>
                    <a:p>
                      <a:pPr marL="857250" marR="0" lvl="1" indent="-400050" algn="just" defTabSz="914400" rtl="0" eaLnBrk="1" fontAlgn="auto" latinLnBrk="0" hangingPunct="1">
                        <a:lnSpc>
                          <a:spcPct val="100000"/>
                        </a:lnSpc>
                        <a:spcBef>
                          <a:spcPts val="0"/>
                        </a:spcBef>
                        <a:spcAft>
                          <a:spcPts val="0"/>
                        </a:spcAft>
                        <a:buClrTx/>
                        <a:buSzTx/>
                        <a:buFont typeface="+mj-lt"/>
                        <a:buAutoNum type="romanLcPeriod"/>
                        <a:tabLst/>
                        <a:defRPr/>
                      </a:pPr>
                      <a:r>
                        <a:rPr lang="en-US" sz="1800" kern="1200" dirty="0">
                          <a:solidFill>
                            <a:schemeClr val="dk1"/>
                          </a:solidFill>
                          <a:effectLst/>
                          <a:latin typeface="+mn-lt"/>
                          <a:ea typeface="+mn-ea"/>
                          <a:cs typeface="Times New Roman" panose="02020603050405020304" pitchFamily="18" charset="0"/>
                        </a:rPr>
                        <a:t>Imported machinery may be used in public sector projects in the electricity and infrastructure sectors (including those related to CPEC efforts). These imports can assist alleviate energy supply limitations while also supporting ongoing infrastructure development efforts in the country (McCartney, 2020)</a:t>
                      </a:r>
                    </a:p>
                  </a:txBody>
                  <a:tcPr/>
                </a:tc>
                <a:extLst>
                  <a:ext uri="{0D108BD9-81ED-4DB2-BD59-A6C34878D82A}">
                    <a16:rowId xmlns:a16="http://schemas.microsoft.com/office/drawing/2014/main" val="631110916"/>
                  </a:ext>
                </a:extLst>
              </a:tr>
            </a:tbl>
          </a:graphicData>
        </a:graphic>
      </p:graphicFrame>
      <p:sp>
        <p:nvSpPr>
          <p:cNvPr id="6" name="Rectangle 5">
            <a:extLst>
              <a:ext uri="{FF2B5EF4-FFF2-40B4-BE49-F238E27FC236}">
                <a16:creationId xmlns:a16="http://schemas.microsoft.com/office/drawing/2014/main" id="{D54A4111-6BD6-F39D-C772-2D0403C90A6E}"/>
              </a:ext>
            </a:extLst>
          </p:cNvPr>
          <p:cNvSpPr/>
          <p:nvPr/>
        </p:nvSpPr>
        <p:spPr>
          <a:xfrm>
            <a:off x="1" y="6662057"/>
            <a:ext cx="6095999" cy="195943"/>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a:p>
        </p:txBody>
      </p:sp>
      <p:sp>
        <p:nvSpPr>
          <p:cNvPr id="7" name="Rectangle 6">
            <a:extLst>
              <a:ext uri="{FF2B5EF4-FFF2-40B4-BE49-F238E27FC236}">
                <a16:creationId xmlns:a16="http://schemas.microsoft.com/office/drawing/2014/main" id="{633659E9-A063-22B0-2962-4109AEE885AC}"/>
              </a:ext>
            </a:extLst>
          </p:cNvPr>
          <p:cNvSpPr/>
          <p:nvPr/>
        </p:nvSpPr>
        <p:spPr>
          <a:xfrm>
            <a:off x="6096001" y="6665166"/>
            <a:ext cx="6095999" cy="19594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a:p>
        </p:txBody>
      </p:sp>
    </p:spTree>
    <p:extLst>
      <p:ext uri="{BB962C8B-B14F-4D97-AF65-F5344CB8AC3E}">
        <p14:creationId xmlns:p14="http://schemas.microsoft.com/office/powerpoint/2010/main" val="2447810784"/>
      </p:ext>
    </p:extLst>
  </p:cSld>
  <p:clrMapOvr>
    <a:masterClrMapping/>
  </p:clrMapOvr>
  <p:transition spd="med"/>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F3UcIoaxHsyhe4lBz9iEHQ"/>
</p:tagLst>
</file>

<file path=ppt/theme/theme1.xml><?xml version="1.0" encoding="utf-8"?>
<a:theme xmlns:a="http://schemas.openxmlformats.org/drawingml/2006/main" name="Office Theme">
  <a:themeElements>
    <a:clrScheme name="Custom 1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FFFFFF"/>
      </a:hlink>
      <a:folHlink>
        <a:srgbClr val="FFFFFF"/>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Gallery</Template>
  <TotalTime>6461</TotalTime>
  <Words>4298</Words>
  <Application>Microsoft Office PowerPoint</Application>
  <PresentationFormat>Widescreen</PresentationFormat>
  <Paragraphs>373</Paragraphs>
  <Slides>22</Slides>
  <Notes>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31" baseType="lpstr">
      <vt:lpstr>Arial</vt:lpstr>
      <vt:lpstr>Calibri</vt:lpstr>
      <vt:lpstr>Calibri (body)</vt:lpstr>
      <vt:lpstr>Calibri Light</vt:lpstr>
      <vt:lpstr>Symbol</vt:lpstr>
      <vt:lpstr>Times New Roman</vt:lpstr>
      <vt:lpstr>Wingdings</vt:lpstr>
      <vt:lpstr>Office Theme</vt:lpstr>
      <vt:lpstr>think-cell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Afshan Uroos</cp:lastModifiedBy>
  <cp:revision>935</cp:revision>
  <cp:lastPrinted>2021-03-03T13:17:15Z</cp:lastPrinted>
  <dcterms:created xsi:type="dcterms:W3CDTF">2020-06-14T17:24:44Z</dcterms:created>
  <dcterms:modified xsi:type="dcterms:W3CDTF">2022-07-04T05:28:01Z</dcterms:modified>
</cp:coreProperties>
</file>